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57" r:id="rId4"/>
    <p:sldId id="275" r:id="rId5"/>
    <p:sldId id="258" r:id="rId6"/>
    <p:sldId id="261" r:id="rId7"/>
    <p:sldId id="263" r:id="rId8"/>
    <p:sldId id="264" r:id="rId9"/>
    <p:sldId id="262" r:id="rId10"/>
    <p:sldId id="278" r:id="rId11"/>
    <p:sldId id="260" r:id="rId12"/>
    <p:sldId id="266" r:id="rId13"/>
    <p:sldId id="265" r:id="rId14"/>
    <p:sldId id="267" r:id="rId15"/>
    <p:sldId id="268" r:id="rId16"/>
    <p:sldId id="269" r:id="rId17"/>
    <p:sldId id="270" r:id="rId18"/>
    <p:sldId id="271" r:id="rId19"/>
    <p:sldId id="272" r:id="rId20"/>
    <p:sldId id="273" r:id="rId21"/>
    <p:sldId id="274" r:id="rId22"/>
    <p:sldId id="27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8/10/2017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WRIS_ToR_Draft.docx"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1"/>
            <a:ext cx="9144000" cy="3219450"/>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sz="6000" b="1" dirty="0" smtClean="0">
                <a:solidFill>
                  <a:srgbClr val="0070C0"/>
                </a:solidFill>
                <a:cs typeface="Arial" pitchFamily="34" charset="0"/>
              </a:rPr>
              <a:t>National Hydrology Project</a:t>
            </a:r>
            <a:r>
              <a:rPr lang="en-US" sz="5300" b="1" dirty="0" smtClean="0">
                <a:solidFill>
                  <a:srgbClr val="0070C0"/>
                </a:solidFill>
                <a:latin typeface="Arial" pitchFamily="34" charset="0"/>
                <a:cs typeface="Arial" pitchFamily="34" charset="0"/>
              </a:rPr>
              <a:t/>
            </a:r>
            <a:br>
              <a:rPr lang="en-US" sz="5300" b="1" dirty="0" smtClean="0">
                <a:solidFill>
                  <a:srgbClr val="0070C0"/>
                </a:solidFill>
                <a:latin typeface="Arial" pitchFamily="34" charset="0"/>
                <a:cs typeface="Arial" pitchFamily="34" charset="0"/>
              </a:rPr>
            </a:br>
            <a:r>
              <a:rPr lang="en-US" dirty="0" smtClean="0"/>
              <a:t/>
            </a:r>
            <a:br>
              <a:rPr lang="en-US" dirty="0" smtClean="0"/>
            </a:br>
            <a:r>
              <a:rPr lang="en-US" b="1" dirty="0" smtClean="0">
                <a:solidFill>
                  <a:srgbClr val="00B050"/>
                </a:solidFill>
                <a:cs typeface="Arial" pitchFamily="34" charset="0"/>
              </a:rPr>
              <a:t>World Bank Mission</a:t>
            </a:r>
            <a:r>
              <a:rPr lang="en-US" sz="5300" dirty="0" smtClean="0">
                <a:latin typeface="Arial" pitchFamily="34" charset="0"/>
                <a:cs typeface="Arial" pitchFamily="34" charset="0"/>
              </a:rPr>
              <a:t/>
            </a:r>
            <a:br>
              <a:rPr lang="en-US" sz="5300" dirty="0" smtClean="0">
                <a:latin typeface="Arial" pitchFamily="34" charset="0"/>
                <a:cs typeface="Arial" pitchFamily="34" charset="0"/>
              </a:rPr>
            </a:br>
            <a:r>
              <a:rPr lang="en-US" dirty="0" smtClean="0"/>
              <a:t/>
            </a:r>
            <a:br>
              <a:rPr lang="en-US" dirty="0" smtClean="0"/>
            </a:br>
            <a:r>
              <a:rPr lang="en-US" sz="2700" dirty="0" smtClean="0">
                <a:solidFill>
                  <a:schemeClr val="accent2">
                    <a:lumMod val="75000"/>
                  </a:schemeClr>
                </a:solidFill>
                <a:cs typeface="Arial" pitchFamily="34" charset="0"/>
              </a:rPr>
              <a:t>at </a:t>
            </a:r>
            <a:r>
              <a:rPr lang="en-US" sz="2700" dirty="0" err="1" smtClean="0">
                <a:solidFill>
                  <a:schemeClr val="accent2">
                    <a:lumMod val="75000"/>
                  </a:schemeClr>
                </a:solidFill>
                <a:cs typeface="Arial" pitchFamily="34" charset="0"/>
              </a:rPr>
              <a:t>Bengaluru</a:t>
            </a:r>
            <a:r>
              <a:rPr lang="en-US" sz="2700" dirty="0" smtClean="0">
                <a:solidFill>
                  <a:schemeClr val="accent2">
                    <a:lumMod val="75000"/>
                  </a:schemeClr>
                </a:solidFill>
                <a:cs typeface="Arial" pitchFamily="34" charset="0"/>
              </a:rPr>
              <a:t> </a:t>
            </a:r>
            <a:br>
              <a:rPr lang="en-US" sz="2700" dirty="0" smtClean="0">
                <a:solidFill>
                  <a:schemeClr val="accent2">
                    <a:lumMod val="75000"/>
                  </a:schemeClr>
                </a:solidFill>
                <a:cs typeface="Arial" pitchFamily="34" charset="0"/>
              </a:rPr>
            </a:br>
            <a:r>
              <a:rPr lang="en-US" sz="2700" dirty="0" smtClean="0">
                <a:solidFill>
                  <a:schemeClr val="accent2">
                    <a:lumMod val="75000"/>
                  </a:schemeClr>
                </a:solidFill>
                <a:cs typeface="Arial" pitchFamily="34" charset="0"/>
              </a:rPr>
              <a:t>(17</a:t>
            </a:r>
            <a:r>
              <a:rPr lang="en-US" sz="2700" baseline="30000" dirty="0" smtClean="0">
                <a:solidFill>
                  <a:schemeClr val="accent2">
                    <a:lumMod val="75000"/>
                  </a:schemeClr>
                </a:solidFill>
                <a:cs typeface="Arial" pitchFamily="34" charset="0"/>
              </a:rPr>
              <a:t>th</a:t>
            </a:r>
            <a:r>
              <a:rPr lang="en-US" sz="2700" dirty="0" smtClean="0">
                <a:solidFill>
                  <a:schemeClr val="accent2">
                    <a:lumMod val="75000"/>
                  </a:schemeClr>
                </a:solidFill>
                <a:cs typeface="Arial" pitchFamily="34" charset="0"/>
              </a:rPr>
              <a:t> and 18</a:t>
            </a:r>
            <a:r>
              <a:rPr lang="en-US" sz="2700" baseline="30000" dirty="0" smtClean="0">
                <a:solidFill>
                  <a:schemeClr val="accent2">
                    <a:lumMod val="75000"/>
                  </a:schemeClr>
                </a:solidFill>
                <a:cs typeface="Arial" pitchFamily="34" charset="0"/>
              </a:rPr>
              <a:t>th </a:t>
            </a:r>
            <a:r>
              <a:rPr lang="en-US" sz="2700" dirty="0" smtClean="0">
                <a:solidFill>
                  <a:schemeClr val="accent2">
                    <a:lumMod val="75000"/>
                  </a:schemeClr>
                </a:solidFill>
                <a:cs typeface="Arial" pitchFamily="34" charset="0"/>
              </a:rPr>
              <a:t>of August 2017</a:t>
            </a:r>
            <a:r>
              <a:rPr lang="en-US" sz="2700" dirty="0" smtClean="0">
                <a:cs typeface="Arial" pitchFamily="34" charset="0"/>
              </a:rPr>
              <a:t>) </a:t>
            </a:r>
          </a:p>
        </p:txBody>
      </p:sp>
      <p:sp>
        <p:nvSpPr>
          <p:cNvPr id="3" name="Subtitle 2"/>
          <p:cNvSpPr>
            <a:spLocks noGrp="1"/>
          </p:cNvSpPr>
          <p:nvPr>
            <p:ph type="subTitle" idx="1"/>
          </p:nvPr>
        </p:nvSpPr>
        <p:spPr>
          <a:xfrm>
            <a:off x="0" y="4800600"/>
            <a:ext cx="9144000" cy="1752600"/>
          </a:xfrm>
        </p:spPr>
        <p:txBody>
          <a:bodyPr>
            <a:normAutofit/>
          </a:bodyPr>
          <a:lstStyle/>
          <a:p>
            <a:r>
              <a:rPr lang="en-US" sz="4400" b="1" dirty="0" smtClean="0">
                <a:solidFill>
                  <a:srgbClr val="C00000"/>
                </a:solidFill>
                <a:latin typeface="+mj-lt"/>
                <a:cs typeface="Arial" pitchFamily="34" charset="0"/>
              </a:rPr>
              <a:t>Kerala SW </a:t>
            </a:r>
            <a:endParaRPr lang="en-US" sz="4400" b="1" dirty="0">
              <a:solidFill>
                <a:srgbClr val="C00000"/>
              </a:solidFill>
              <a:latin typeface="+mj-lt"/>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28600" y="685800"/>
          <a:ext cx="8686800" cy="4541520"/>
        </p:xfrm>
        <a:graphic>
          <a:graphicData uri="http://schemas.openxmlformats.org/drawingml/2006/table">
            <a:tbl>
              <a:tblPr firstRow="1" bandRow="1">
                <a:tableStyleId>{5940675A-B579-460E-94D1-54222C63F5DA}</a:tableStyleId>
              </a:tblPr>
              <a:tblGrid>
                <a:gridCol w="1691234"/>
                <a:gridCol w="4074342"/>
                <a:gridCol w="845617"/>
                <a:gridCol w="2075607"/>
              </a:tblGrid>
              <a:tr h="824942">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A3.4 (01-10)</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Procurement of Data base server and accessories for WRIS and RTDAS and other IT equipment:  </a:t>
                      </a:r>
                    </a:p>
                    <a:p>
                      <a:pPr marL="0" algn="l" defTabSz="914400" rtl="0" eaLnBrk="1" latinLnBrk="0" hangingPunct="1"/>
                      <a:r>
                        <a:rPr lang="en-US" sz="2000" b="1" kern="1200" dirty="0" smtClean="0">
                          <a:solidFill>
                            <a:schemeClr val="tx1"/>
                          </a:solidFill>
                          <a:latin typeface="+mj-lt"/>
                          <a:ea typeface="+mn-ea"/>
                          <a:cs typeface="Arial" pitchFamily="34" charset="0"/>
                        </a:rPr>
                        <a:t>Server – 1</a:t>
                      </a:r>
                    </a:p>
                    <a:p>
                      <a:pPr marL="0" algn="l" defTabSz="914400" rtl="0" eaLnBrk="1" latinLnBrk="0" hangingPunct="1"/>
                      <a:r>
                        <a:rPr lang="en-US" sz="2000" b="1" kern="1200" dirty="0" smtClean="0">
                          <a:solidFill>
                            <a:schemeClr val="tx1"/>
                          </a:solidFill>
                          <a:latin typeface="+mj-lt"/>
                          <a:ea typeface="+mn-ea"/>
                          <a:cs typeface="Arial" pitchFamily="34" charset="0"/>
                        </a:rPr>
                        <a:t>Workstations – 2 </a:t>
                      </a:r>
                      <a:r>
                        <a:rPr lang="en-US" sz="2000" b="1" kern="1200" dirty="0" err="1" smtClean="0">
                          <a:solidFill>
                            <a:schemeClr val="tx1"/>
                          </a:solidFill>
                          <a:latin typeface="+mj-lt"/>
                          <a:ea typeface="+mn-ea"/>
                          <a:cs typeface="Arial" pitchFamily="34" charset="0"/>
                        </a:rPr>
                        <a:t>Nos</a:t>
                      </a:r>
                      <a:endParaRPr lang="en-US" sz="2000" b="1" kern="1200" dirty="0" smtClean="0">
                        <a:solidFill>
                          <a:schemeClr val="tx1"/>
                        </a:solidFill>
                        <a:latin typeface="+mj-lt"/>
                        <a:ea typeface="+mn-ea"/>
                        <a:cs typeface="Arial" pitchFamily="34" charset="0"/>
                      </a:endParaRPr>
                    </a:p>
                    <a:p>
                      <a:pPr marL="0" algn="l" defTabSz="914400" rtl="0" eaLnBrk="1" latinLnBrk="0" hangingPunct="1"/>
                      <a:r>
                        <a:rPr lang="en-US" sz="2000" b="1" kern="1200" dirty="0" smtClean="0">
                          <a:solidFill>
                            <a:schemeClr val="tx1"/>
                          </a:solidFill>
                          <a:latin typeface="+mj-lt"/>
                          <a:ea typeface="+mn-ea"/>
                          <a:cs typeface="Arial" pitchFamily="34" charset="0"/>
                        </a:rPr>
                        <a:t>Computer – 20 </a:t>
                      </a:r>
                      <a:r>
                        <a:rPr lang="en-US" sz="2000" b="1" kern="1200" dirty="0" err="1" smtClean="0">
                          <a:solidFill>
                            <a:schemeClr val="tx1"/>
                          </a:solidFill>
                          <a:latin typeface="+mj-lt"/>
                          <a:ea typeface="+mn-ea"/>
                          <a:cs typeface="Arial" pitchFamily="34" charset="0"/>
                        </a:rPr>
                        <a:t>Nos</a:t>
                      </a:r>
                      <a:r>
                        <a:rPr lang="en-US" sz="2000" b="1" kern="1200" dirty="0" smtClean="0">
                          <a:solidFill>
                            <a:schemeClr val="tx1"/>
                          </a:solidFill>
                          <a:latin typeface="+mj-lt"/>
                          <a:ea typeface="+mn-ea"/>
                          <a:cs typeface="Arial" pitchFamily="34" charset="0"/>
                        </a:rPr>
                        <a:t> </a:t>
                      </a:r>
                    </a:p>
                    <a:p>
                      <a:pPr marL="0" algn="l" defTabSz="914400" rtl="0" eaLnBrk="1" latinLnBrk="0" hangingPunct="1"/>
                      <a:r>
                        <a:rPr lang="en-US" sz="2000" b="1" kern="1200" dirty="0" smtClean="0">
                          <a:solidFill>
                            <a:schemeClr val="tx1"/>
                          </a:solidFill>
                          <a:latin typeface="+mj-lt"/>
                          <a:ea typeface="+mn-ea"/>
                          <a:cs typeface="Arial" pitchFamily="34" charset="0"/>
                        </a:rPr>
                        <a:t>Printers – 15 Nos.</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34.21</a:t>
                      </a: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latin typeface="+mj-lt"/>
                        </a:rPr>
                        <a:t>“</a:t>
                      </a:r>
                      <a:endParaRPr lang="en-US" sz="2000" b="1" dirty="0">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548640">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B2.2.01.01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Consultancy service for developing State WRIS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kern="1200" dirty="0" smtClean="0">
                        <a:solidFill>
                          <a:schemeClr val="tx1"/>
                        </a:solidFill>
                        <a:latin typeface="+mj-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50.00</a:t>
                      </a: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sz="2000" b="1" dirty="0" smtClean="0">
                          <a:latin typeface="+mj-lt"/>
                        </a:rPr>
                        <a:t>“</a:t>
                      </a:r>
                      <a:endParaRPr lang="en-US" sz="2000" b="1" dirty="0">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72758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D1.2.01.01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err="1" smtClean="0">
                          <a:solidFill>
                            <a:schemeClr val="tx1"/>
                          </a:solidFill>
                          <a:latin typeface="+mj-lt"/>
                          <a:ea typeface="+mn-ea"/>
                          <a:cs typeface="Arial" pitchFamily="34" charset="0"/>
                        </a:rPr>
                        <a:t>Upgradation</a:t>
                      </a:r>
                      <a:r>
                        <a:rPr lang="en-US" sz="2000" b="1" kern="1200" dirty="0" smtClean="0">
                          <a:solidFill>
                            <a:schemeClr val="tx1"/>
                          </a:solidFill>
                          <a:latin typeface="+mj-lt"/>
                          <a:ea typeface="+mn-ea"/>
                          <a:cs typeface="Arial" pitchFamily="34" charset="0"/>
                        </a:rPr>
                        <a:t> of Training Centre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kern="1200" dirty="0" smtClean="0">
                        <a:solidFill>
                          <a:schemeClr val="tx1"/>
                        </a:solidFill>
                        <a:latin typeface="+mj-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55.00</a:t>
                      </a: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sz="2000" dirty="0" smtClean="0">
                          <a:latin typeface="+mj-lt"/>
                        </a:rPr>
                        <a:t>“</a:t>
                      </a:r>
                      <a:endParaRPr lang="en-US" sz="2000" dirty="0">
                        <a:latin typeface="+mj-lt"/>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3" name="TextBox 2"/>
          <p:cNvSpPr txBox="1"/>
          <p:nvPr/>
        </p:nvSpPr>
        <p:spPr>
          <a:xfrm>
            <a:off x="7086600" y="228600"/>
            <a:ext cx="1828800" cy="369332"/>
          </a:xfrm>
          <a:prstGeom prst="rect">
            <a:avLst/>
          </a:prstGeom>
          <a:noFill/>
        </p:spPr>
        <p:txBody>
          <a:bodyPr wrap="square" rtlCol="0">
            <a:spAutoFit/>
          </a:bodyPr>
          <a:lstStyle/>
          <a:p>
            <a:r>
              <a:rPr lang="en-US" b="1" dirty="0" smtClean="0">
                <a:solidFill>
                  <a:schemeClr val="accent3">
                    <a:lumMod val="50000"/>
                  </a:schemeClr>
                </a:solidFill>
              </a:rPr>
              <a:t>Slide 5 </a:t>
            </a:r>
            <a:r>
              <a:rPr lang="en-US" b="1" dirty="0" err="1" smtClean="0">
                <a:solidFill>
                  <a:schemeClr val="accent3">
                    <a:lumMod val="50000"/>
                  </a:schemeClr>
                </a:solidFill>
              </a:rPr>
              <a:t>contd</a:t>
            </a:r>
            <a:r>
              <a:rPr lang="en-US" b="1" dirty="0" smtClean="0">
                <a:solidFill>
                  <a:schemeClr val="accent3">
                    <a:lumMod val="50000"/>
                  </a:schemeClr>
                </a:solidFill>
              </a:rPr>
              <a:t>…</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US" sz="3200" b="1" dirty="0" smtClean="0">
                <a:solidFill>
                  <a:srgbClr val="0070C0"/>
                </a:solidFill>
              </a:rPr>
              <a:t>Physical Progress</a:t>
            </a:r>
            <a:endParaRPr lang="en-US" sz="3200" b="1" dirty="0">
              <a:solidFill>
                <a:srgbClr val="0070C0"/>
              </a:solidFill>
            </a:endParaRPr>
          </a:p>
        </p:txBody>
      </p:sp>
      <p:sp>
        <p:nvSpPr>
          <p:cNvPr id="5" name="Content Placeholder 4"/>
          <p:cNvSpPr>
            <a:spLocks noGrp="1"/>
          </p:cNvSpPr>
          <p:nvPr>
            <p:ph idx="1"/>
          </p:nvPr>
        </p:nvSpPr>
        <p:spPr>
          <a:xfrm>
            <a:off x="457200" y="990600"/>
            <a:ext cx="8305800" cy="5486400"/>
          </a:xfrm>
        </p:spPr>
        <p:txBody>
          <a:bodyPr>
            <a:normAutofit fontScale="62500" lnSpcReduction="20000"/>
          </a:bodyPr>
          <a:lstStyle/>
          <a:p>
            <a:r>
              <a:rPr lang="en-US" sz="3800" b="1" dirty="0" smtClean="0"/>
              <a:t>In house training conducted on Q GIS, Web GIS, HEC-RAS and EPANET.</a:t>
            </a:r>
          </a:p>
          <a:p>
            <a:pPr>
              <a:buNone/>
            </a:pPr>
            <a:endParaRPr lang="en-US" sz="1300" b="1" dirty="0" smtClean="0"/>
          </a:p>
          <a:p>
            <a:r>
              <a:rPr lang="en-US" sz="3800" b="1" dirty="0" smtClean="0">
                <a:solidFill>
                  <a:srgbClr val="C00000"/>
                </a:solidFill>
              </a:rPr>
              <a:t>Identified locations for the installation of RTDAS. </a:t>
            </a:r>
            <a:r>
              <a:rPr lang="en-US" sz="3800" b="1" dirty="0" err="1" smtClean="0">
                <a:solidFill>
                  <a:srgbClr val="C00000"/>
                </a:solidFill>
              </a:rPr>
              <a:t>Hyro</a:t>
            </a:r>
            <a:r>
              <a:rPr lang="en-US" sz="3800" b="1" dirty="0" smtClean="0">
                <a:solidFill>
                  <a:srgbClr val="C00000"/>
                </a:solidFill>
              </a:rPr>
              <a:t>-Met network under finalization.</a:t>
            </a:r>
          </a:p>
          <a:p>
            <a:r>
              <a:rPr lang="en-US" sz="3800" b="1" dirty="0" smtClean="0"/>
              <a:t>Procurement Plan uploaded in the STEP and approval awaited.</a:t>
            </a:r>
          </a:p>
          <a:p>
            <a:r>
              <a:rPr lang="en-US" sz="3800" b="1" dirty="0" smtClean="0">
                <a:solidFill>
                  <a:srgbClr val="C00000"/>
                </a:solidFill>
              </a:rPr>
              <a:t>Terms of Reference for the Consultancy service of State WRIS formulated.</a:t>
            </a:r>
          </a:p>
          <a:p>
            <a:r>
              <a:rPr lang="en-US" sz="3800" b="1" dirty="0" smtClean="0"/>
              <a:t>Data collection for developing DSS initiated.</a:t>
            </a:r>
          </a:p>
          <a:p>
            <a:r>
              <a:rPr lang="en-US" sz="3800" b="1" dirty="0" smtClean="0">
                <a:solidFill>
                  <a:srgbClr val="C00000"/>
                </a:solidFill>
              </a:rPr>
              <a:t>Officers attended national training </a:t>
            </a:r>
            <a:r>
              <a:rPr lang="en-US" sz="3800" b="1" dirty="0" err="1" smtClean="0">
                <a:solidFill>
                  <a:srgbClr val="C00000"/>
                </a:solidFill>
              </a:rPr>
              <a:t>programme</a:t>
            </a:r>
            <a:r>
              <a:rPr lang="en-US" sz="3800" b="1" dirty="0" smtClean="0">
                <a:solidFill>
                  <a:srgbClr val="C00000"/>
                </a:solidFill>
              </a:rPr>
              <a:t> on HEC-RAS and International workshop on Hydro Met Instrumentation. </a:t>
            </a:r>
          </a:p>
          <a:p>
            <a:r>
              <a:rPr lang="en-US" sz="3800" b="1" dirty="0" smtClean="0"/>
              <a:t>Gauging  is being conducted for 54 GD stations and 140 Met stations. </a:t>
            </a:r>
          </a:p>
          <a:p>
            <a:r>
              <a:rPr lang="en-US" sz="3800" b="1" dirty="0" smtClean="0">
                <a:solidFill>
                  <a:srgbClr val="C00000"/>
                </a:solidFill>
              </a:rPr>
              <a:t>In House training </a:t>
            </a:r>
            <a:r>
              <a:rPr lang="en-US" sz="3800" b="1" dirty="0" err="1" smtClean="0">
                <a:solidFill>
                  <a:srgbClr val="C00000"/>
                </a:solidFill>
              </a:rPr>
              <a:t>programme</a:t>
            </a:r>
            <a:r>
              <a:rPr lang="en-US" sz="3800" b="1" dirty="0" smtClean="0">
                <a:solidFill>
                  <a:srgbClr val="C00000"/>
                </a:solidFill>
              </a:rPr>
              <a:t> on Basic Hydrology lead by NIH, Belgaum, planned in the second week  of October 2017.</a:t>
            </a:r>
          </a:p>
          <a:p>
            <a:endParaRPr lang="en-US" b="1" dirty="0"/>
          </a:p>
        </p:txBody>
      </p:sp>
      <p:sp>
        <p:nvSpPr>
          <p:cNvPr id="4" name="TextBox 3"/>
          <p:cNvSpPr txBox="1"/>
          <p:nvPr/>
        </p:nvSpPr>
        <p:spPr>
          <a:xfrm>
            <a:off x="7620000" y="228600"/>
            <a:ext cx="1524000" cy="369332"/>
          </a:xfrm>
          <a:prstGeom prst="rect">
            <a:avLst/>
          </a:prstGeom>
          <a:noFill/>
        </p:spPr>
        <p:txBody>
          <a:bodyPr wrap="square" rtlCol="0">
            <a:spAutoFit/>
          </a:bodyPr>
          <a:lstStyle/>
          <a:p>
            <a:r>
              <a:rPr lang="en-US" b="1" dirty="0" smtClean="0">
                <a:solidFill>
                  <a:schemeClr val="accent3">
                    <a:lumMod val="50000"/>
                  </a:schemeClr>
                </a:solidFill>
              </a:rPr>
              <a:t>Slide 6</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solidFill>
                  <a:srgbClr val="0070C0"/>
                </a:solidFill>
              </a:rPr>
              <a:t>Status of Bid Document</a:t>
            </a:r>
          </a:p>
        </p:txBody>
      </p:sp>
      <p:sp>
        <p:nvSpPr>
          <p:cNvPr id="5" name="TextBox 4"/>
          <p:cNvSpPr txBox="1"/>
          <p:nvPr/>
        </p:nvSpPr>
        <p:spPr>
          <a:xfrm>
            <a:off x="304800" y="1143000"/>
            <a:ext cx="8534400" cy="5539978"/>
          </a:xfrm>
          <a:prstGeom prst="rect">
            <a:avLst/>
          </a:prstGeom>
          <a:noFill/>
        </p:spPr>
        <p:txBody>
          <a:bodyPr wrap="square" rtlCol="0">
            <a:spAutoFit/>
          </a:bodyPr>
          <a:lstStyle/>
          <a:p>
            <a:pPr marL="2338388" indent="-2338388"/>
            <a:r>
              <a:rPr lang="en-US" sz="2400" b="1" dirty="0" smtClean="0">
                <a:solidFill>
                  <a:srgbClr val="C00000"/>
                </a:solidFill>
              </a:rPr>
              <a:t>Draft E1 document </a:t>
            </a:r>
            <a:r>
              <a:rPr lang="en-US" sz="2400" b="1" dirty="0" smtClean="0"/>
              <a:t>for the procurement of RTDAS for Rs.597 </a:t>
            </a:r>
            <a:r>
              <a:rPr lang="en-US" sz="2400" b="1" dirty="0" err="1" smtClean="0"/>
              <a:t>lakhs</a:t>
            </a:r>
            <a:r>
              <a:rPr lang="en-US" sz="2400" b="1" dirty="0" smtClean="0"/>
              <a:t> uploaded in MIS of NHP: Suggestions/ Approval awaited</a:t>
            </a:r>
          </a:p>
          <a:p>
            <a:endParaRPr lang="en-US" sz="2400" b="1" dirty="0" smtClean="0"/>
          </a:p>
          <a:p>
            <a:pPr marL="2338388" indent="-2338388" algn="just"/>
            <a:r>
              <a:rPr lang="en-US" sz="2400" b="1" dirty="0" smtClean="0">
                <a:solidFill>
                  <a:srgbClr val="C00000"/>
                </a:solidFill>
              </a:rPr>
              <a:t>Draft E5 Document </a:t>
            </a:r>
            <a:r>
              <a:rPr lang="en-US" sz="2400" b="1" dirty="0" smtClean="0"/>
              <a:t>for procuring of Hand held GPS, Current Meter and Staff Gauge uploaded in MIS : It is suggested by the </a:t>
            </a:r>
            <a:r>
              <a:rPr lang="en-US" sz="2400" b="1" dirty="0" err="1" smtClean="0"/>
              <a:t>MoWR</a:t>
            </a:r>
            <a:r>
              <a:rPr lang="en-US" sz="2400" b="1" dirty="0" smtClean="0"/>
              <a:t> that shopping method does not warrant prior review and procurement can be carried out as per World Bank guidelines and complying with the approved PIP, AWP and PP. Hence action is being taken to procure the instruments as per the guidelines.</a:t>
            </a:r>
          </a:p>
          <a:p>
            <a:endParaRPr lang="en-US" sz="2400" b="1" dirty="0" smtClean="0"/>
          </a:p>
          <a:p>
            <a:endParaRPr lang="en-US" dirty="0"/>
          </a:p>
        </p:txBody>
      </p:sp>
      <p:sp>
        <p:nvSpPr>
          <p:cNvPr id="4" name="TextBox 3"/>
          <p:cNvSpPr txBox="1"/>
          <p:nvPr/>
        </p:nvSpPr>
        <p:spPr>
          <a:xfrm>
            <a:off x="7620000" y="0"/>
            <a:ext cx="1524000" cy="369332"/>
          </a:xfrm>
          <a:prstGeom prst="rect">
            <a:avLst/>
          </a:prstGeom>
          <a:noFill/>
        </p:spPr>
        <p:txBody>
          <a:bodyPr wrap="square" rtlCol="0">
            <a:spAutoFit/>
          </a:bodyPr>
          <a:lstStyle/>
          <a:p>
            <a:r>
              <a:rPr lang="en-US" b="1" dirty="0" smtClean="0">
                <a:solidFill>
                  <a:schemeClr val="accent3">
                    <a:lumMod val="50000"/>
                  </a:schemeClr>
                </a:solidFill>
              </a:rPr>
              <a:t>Slide 7</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09600"/>
          </a:xfrm>
        </p:spPr>
        <p:txBody>
          <a:bodyPr>
            <a:normAutofit/>
          </a:bodyPr>
          <a:lstStyle/>
          <a:p>
            <a:r>
              <a:rPr lang="en-US" sz="3200" b="1" dirty="0" smtClean="0">
                <a:solidFill>
                  <a:srgbClr val="0070C0"/>
                </a:solidFill>
              </a:rPr>
              <a:t>Status of various studies/PDS</a:t>
            </a:r>
          </a:p>
        </p:txBody>
      </p:sp>
      <p:graphicFrame>
        <p:nvGraphicFramePr>
          <p:cNvPr id="3" name="Table 2"/>
          <p:cNvGraphicFramePr>
            <a:graphicFrameLocks noGrp="1"/>
          </p:cNvGraphicFramePr>
          <p:nvPr/>
        </p:nvGraphicFramePr>
        <p:xfrm>
          <a:off x="152400" y="619849"/>
          <a:ext cx="8763000" cy="6238151"/>
        </p:xfrm>
        <a:graphic>
          <a:graphicData uri="http://schemas.openxmlformats.org/drawingml/2006/table">
            <a:tbl>
              <a:tblPr firstRow="1" bandRow="1">
                <a:tableStyleId>{5940675A-B579-460E-94D1-54222C63F5DA}</a:tableStyleId>
              </a:tblPr>
              <a:tblGrid>
                <a:gridCol w="533400"/>
                <a:gridCol w="5235575"/>
                <a:gridCol w="2994025"/>
              </a:tblGrid>
              <a:tr h="528797">
                <a:tc>
                  <a:txBody>
                    <a:bodyPr/>
                    <a:lstStyle/>
                    <a:p>
                      <a:pPr marL="0" algn="ctr" defTabSz="914400" rtl="0" eaLnBrk="1" latinLnBrk="0" hangingPunct="1"/>
                      <a:r>
                        <a:rPr lang="en-US" sz="1800" b="1" kern="1200" dirty="0" err="1" smtClean="0">
                          <a:solidFill>
                            <a:srgbClr val="C00000"/>
                          </a:solidFill>
                          <a:latin typeface="+mn-lt"/>
                          <a:ea typeface="+mn-ea"/>
                          <a:cs typeface="+mn-cs"/>
                        </a:rPr>
                        <a:t>Sl</a:t>
                      </a:r>
                      <a:r>
                        <a:rPr lang="en-US" sz="1800" b="1" kern="1200" dirty="0" smtClean="0">
                          <a:solidFill>
                            <a:srgbClr val="C00000"/>
                          </a:solidFill>
                          <a:latin typeface="+mn-lt"/>
                          <a:ea typeface="+mn-ea"/>
                          <a:cs typeface="+mn-cs"/>
                        </a:rPr>
                        <a:t> No</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400" b="1" kern="1200" dirty="0" smtClean="0">
                          <a:solidFill>
                            <a:srgbClr val="C00000"/>
                          </a:solidFill>
                          <a:latin typeface="+mn-lt"/>
                          <a:ea typeface="+mn-ea"/>
                          <a:cs typeface="+mn-cs"/>
                        </a:rPr>
                        <a:t>Description of Studies</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400" b="1" kern="1200" dirty="0" smtClean="0">
                          <a:solidFill>
                            <a:srgbClr val="C00000"/>
                          </a:solidFill>
                          <a:latin typeface="+mn-lt"/>
                          <a:ea typeface="+mn-ea"/>
                          <a:cs typeface="+mn-cs"/>
                        </a:rPr>
                        <a:t>Present Status</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957751">
                <a:tc>
                  <a:txBody>
                    <a:bodyPr/>
                    <a:lstStyle/>
                    <a:p>
                      <a:r>
                        <a:rPr lang="en-US" b="1" dirty="0" smtClean="0"/>
                        <a:t>1</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Measurement of Discharge of the Flowing Stream using Image Processing Techniques in </a:t>
                      </a:r>
                      <a:r>
                        <a:rPr lang="en-US" b="1" dirty="0" err="1" smtClean="0"/>
                        <a:t>Muvattupuzha</a:t>
                      </a:r>
                      <a:r>
                        <a:rPr lang="en-US" b="1" dirty="0" smtClean="0"/>
                        <a:t> River Basin </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Presented in the First R&amp;D session on PDS at NIH,</a:t>
                      </a:r>
                      <a:r>
                        <a:rPr lang="en-US" b="1" baseline="0" dirty="0" smtClean="0"/>
                        <a:t> </a:t>
                      </a:r>
                      <a:r>
                        <a:rPr lang="en-US" b="1" baseline="0" dirty="0" err="1" smtClean="0"/>
                        <a:t>Roorkee</a:t>
                      </a:r>
                      <a:r>
                        <a:rPr lang="en-US" b="1" baseline="0" dirty="0" smtClean="0"/>
                        <a:t>. Awaiting approval.</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77723">
                <a:tc>
                  <a:txBody>
                    <a:bodyPr/>
                    <a:lstStyle/>
                    <a:p>
                      <a:r>
                        <a:rPr lang="en-US" b="1" dirty="0" smtClean="0"/>
                        <a:t>2</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Sediment Assessment of Reservoirs</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b="1" dirty="0" smtClean="0"/>
                        <a:t>“</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1127361">
                <a:tc>
                  <a:txBody>
                    <a:bodyPr/>
                    <a:lstStyle/>
                    <a:p>
                      <a:r>
                        <a:rPr lang="en-US" b="1" dirty="0" smtClean="0"/>
                        <a:t>3</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Water Security and Sustainable Agricultural Productivity through Holistic Management of Ponds in the Command of Neyyar Irrigation Project in Kerala with Stakeholder Participation</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b="1" dirty="0" smtClean="0"/>
                        <a:t>“</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1245077">
                <a:tc>
                  <a:txBody>
                    <a:bodyPr/>
                    <a:lstStyle/>
                    <a:p>
                      <a:r>
                        <a:rPr lang="en-US" b="1" dirty="0" smtClean="0"/>
                        <a:t>4</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Evolving an Integrated Water Resources Management Model for the Rejuvenation and Environmental Sustainability of Pulamonthodu Stream in Kerala through Stakeholders’ Participation</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b="1" dirty="0" smtClean="0"/>
                        <a:t>“</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21962">
                <a:tc>
                  <a:txBody>
                    <a:bodyPr/>
                    <a:lstStyle/>
                    <a:p>
                      <a:r>
                        <a:rPr lang="en-US" b="1" dirty="0" smtClean="0"/>
                        <a:t>5</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Assessment</a:t>
                      </a:r>
                      <a:r>
                        <a:rPr lang="en-US" b="1" baseline="0" dirty="0" smtClean="0"/>
                        <a:t> of Water Quality status and evolving Mitigation measures to improve the Water Quality of </a:t>
                      </a:r>
                      <a:r>
                        <a:rPr lang="en-US" b="1" baseline="0" dirty="0" err="1" smtClean="0"/>
                        <a:t>Thrissur</a:t>
                      </a:r>
                      <a:r>
                        <a:rPr lang="en-US" b="1" baseline="0" dirty="0" smtClean="0"/>
                        <a:t> Corporation</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Revised proposal based the comments of NIH submitted</a:t>
                      </a:r>
                      <a:r>
                        <a:rPr lang="en-US" b="1" baseline="0" dirty="0" smtClean="0"/>
                        <a:t> .</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21962">
                <a:tc>
                  <a:txBody>
                    <a:bodyPr/>
                    <a:lstStyle/>
                    <a:p>
                      <a:r>
                        <a:rPr lang="en-US" b="1" dirty="0" smtClean="0"/>
                        <a:t>6</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Assessment on the extent of Saline Ingress along the Rivers and Coastal stretches of Kerala</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b="1" dirty="0" smtClean="0"/>
                        <a:t>Modification of the proposal  based on the reviewers comments is underway.</a:t>
                      </a:r>
                      <a:endParaRPr lang="en-US" b="1" dirty="0"/>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4" name="TextBox 3"/>
          <p:cNvSpPr txBox="1"/>
          <p:nvPr/>
        </p:nvSpPr>
        <p:spPr>
          <a:xfrm>
            <a:off x="7620000" y="0"/>
            <a:ext cx="1524000" cy="369332"/>
          </a:xfrm>
          <a:prstGeom prst="rect">
            <a:avLst/>
          </a:prstGeom>
          <a:noFill/>
        </p:spPr>
        <p:txBody>
          <a:bodyPr wrap="square" rtlCol="0">
            <a:spAutoFit/>
          </a:bodyPr>
          <a:lstStyle/>
          <a:p>
            <a:r>
              <a:rPr lang="en-US" b="1" dirty="0" smtClean="0">
                <a:solidFill>
                  <a:schemeClr val="accent3">
                    <a:lumMod val="50000"/>
                  </a:schemeClr>
                </a:solidFill>
              </a:rPr>
              <a:t>Slide 8</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563562"/>
          </a:xfrm>
        </p:spPr>
        <p:txBody>
          <a:bodyPr>
            <a:noAutofit/>
          </a:bodyPr>
          <a:lstStyle/>
          <a:p>
            <a:r>
              <a:rPr lang="en-US" sz="3200" b="1" dirty="0" smtClean="0">
                <a:solidFill>
                  <a:srgbClr val="0070C0"/>
                </a:solidFill>
              </a:rPr>
              <a:t>Status of Data entry in E-SWIS</a:t>
            </a:r>
          </a:p>
        </p:txBody>
      </p:sp>
      <p:sp>
        <p:nvSpPr>
          <p:cNvPr id="3" name="TextBox 2"/>
          <p:cNvSpPr txBox="1"/>
          <p:nvPr/>
        </p:nvSpPr>
        <p:spPr>
          <a:xfrm>
            <a:off x="381000" y="1143000"/>
            <a:ext cx="8305800" cy="4893647"/>
          </a:xfrm>
          <a:prstGeom prst="rect">
            <a:avLst/>
          </a:prstGeom>
          <a:noFill/>
        </p:spPr>
        <p:txBody>
          <a:bodyPr wrap="square" rtlCol="0">
            <a:spAutoFit/>
          </a:bodyPr>
          <a:lstStyle/>
          <a:p>
            <a:pPr lvl="1" indent="-457200" algn="just">
              <a:buFont typeface="Arial" pitchFamily="34" charset="0"/>
              <a:buChar char="•"/>
            </a:pPr>
            <a:r>
              <a:rPr lang="en-US" sz="2400" b="1" dirty="0" smtClean="0"/>
              <a:t>Data entry in E-SWIS is not yet started due to lack of trained staff.</a:t>
            </a:r>
          </a:p>
          <a:p>
            <a:pPr lvl="1" algn="just">
              <a:buFont typeface="Arial" pitchFamily="34" charset="0"/>
              <a:buChar char="•"/>
            </a:pPr>
            <a:endParaRPr lang="en-US" sz="2400" b="1" dirty="0" smtClean="0"/>
          </a:p>
          <a:p>
            <a:pPr lvl="1" indent="-396875" algn="just">
              <a:buFont typeface="Arial" pitchFamily="34" charset="0"/>
              <a:buChar char="•"/>
            </a:pPr>
            <a:r>
              <a:rPr lang="en-US" sz="2400" b="1" dirty="0" smtClean="0"/>
              <a:t> 5 officials are nominated for  the E-SWIS training to be conducted at NWA, </a:t>
            </a:r>
            <a:r>
              <a:rPr lang="en-US" sz="2400" b="1" dirty="0" err="1" smtClean="0"/>
              <a:t>Pune</a:t>
            </a:r>
            <a:r>
              <a:rPr lang="en-US" sz="2400" b="1" dirty="0" smtClean="0"/>
              <a:t> during November 2017.</a:t>
            </a:r>
          </a:p>
          <a:p>
            <a:pPr lvl="1" algn="just"/>
            <a:endParaRPr lang="en-US" sz="2400" b="1" dirty="0" smtClean="0"/>
          </a:p>
          <a:p>
            <a:pPr lvl="1" indent="-396875" algn="just">
              <a:buFont typeface="Arial" pitchFamily="34" charset="0"/>
              <a:buChar char="•"/>
            </a:pPr>
            <a:r>
              <a:rPr lang="en-US" sz="2400" b="1" dirty="0" smtClean="0"/>
              <a:t>At present data entry  is being done in SWDES and it is noted that there is an option for importing SWDES data base in E-SWIS.</a:t>
            </a:r>
          </a:p>
          <a:p>
            <a:pPr lvl="1" algn="just"/>
            <a:endParaRPr lang="en-US" sz="2400" b="1" dirty="0" smtClean="0"/>
          </a:p>
          <a:p>
            <a:pPr lvl="1" indent="-336550" algn="just">
              <a:buFont typeface="Arial" pitchFamily="34" charset="0"/>
              <a:buChar char="•"/>
            </a:pPr>
            <a:r>
              <a:rPr lang="en-US" sz="2400" b="1" dirty="0" smtClean="0"/>
              <a:t>We are also planning to conduct in house training </a:t>
            </a:r>
            <a:r>
              <a:rPr lang="en-US" sz="2400" b="1" dirty="0" err="1" smtClean="0"/>
              <a:t>programme</a:t>
            </a:r>
            <a:r>
              <a:rPr lang="en-US" sz="2400" b="1" dirty="0" smtClean="0"/>
              <a:t> on E-SWIS  as per the convenience of CWC</a:t>
            </a:r>
          </a:p>
          <a:p>
            <a:pPr algn="just"/>
            <a:endParaRPr lang="en-US" sz="2400" dirty="0" smtClean="0"/>
          </a:p>
        </p:txBody>
      </p:sp>
      <p:sp>
        <p:nvSpPr>
          <p:cNvPr id="4" name="TextBox 3"/>
          <p:cNvSpPr txBox="1"/>
          <p:nvPr/>
        </p:nvSpPr>
        <p:spPr>
          <a:xfrm>
            <a:off x="7620000" y="0"/>
            <a:ext cx="1524000" cy="369332"/>
          </a:xfrm>
          <a:prstGeom prst="rect">
            <a:avLst/>
          </a:prstGeom>
          <a:noFill/>
        </p:spPr>
        <p:txBody>
          <a:bodyPr wrap="square" rtlCol="0">
            <a:spAutoFit/>
          </a:bodyPr>
          <a:lstStyle/>
          <a:p>
            <a:r>
              <a:rPr lang="en-US" b="1" dirty="0" smtClean="0">
                <a:solidFill>
                  <a:schemeClr val="accent3">
                    <a:lumMod val="50000"/>
                  </a:schemeClr>
                </a:solidFill>
              </a:rPr>
              <a:t>Slide 9</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8915400" cy="457200"/>
          </a:xfrm>
        </p:spPr>
        <p:txBody>
          <a:bodyPr>
            <a:noAutofit/>
          </a:bodyPr>
          <a:lstStyle/>
          <a:p>
            <a:r>
              <a:rPr lang="en-US" sz="2800" b="1" dirty="0" smtClean="0">
                <a:solidFill>
                  <a:srgbClr val="0070C0"/>
                </a:solidFill>
              </a:rPr>
              <a:t>Status of Hydro-met stations, Reconciliation with state, CGWB, CWC, IMD etc.</a:t>
            </a:r>
            <a:endParaRPr lang="en-US" sz="2800" dirty="0"/>
          </a:p>
        </p:txBody>
      </p:sp>
      <p:sp>
        <p:nvSpPr>
          <p:cNvPr id="3" name="Subtitle 2"/>
          <p:cNvSpPr>
            <a:spLocks noGrp="1"/>
          </p:cNvSpPr>
          <p:nvPr>
            <p:ph type="subTitle" idx="1"/>
          </p:nvPr>
        </p:nvSpPr>
        <p:spPr>
          <a:xfrm>
            <a:off x="152400" y="1066800"/>
            <a:ext cx="8991600" cy="7467600"/>
          </a:xfrm>
        </p:spPr>
        <p:txBody>
          <a:bodyPr>
            <a:normAutofit/>
          </a:bodyPr>
          <a:lstStyle/>
          <a:p>
            <a:pPr algn="l"/>
            <a:r>
              <a:rPr lang="en-US" sz="2200" b="1" dirty="0" smtClean="0">
                <a:solidFill>
                  <a:schemeClr val="tx1">
                    <a:lumMod val="95000"/>
                    <a:lumOff val="5000"/>
                  </a:schemeClr>
                </a:solidFill>
              </a:rPr>
              <a:t>Maintenance and Gauging of 54 GD Stations and 140 Meteorological stations are established/upgraded in Phase I &amp; II of HP is being done using NHP fund.</a:t>
            </a:r>
          </a:p>
          <a:p>
            <a:pPr algn="l"/>
            <a:r>
              <a:rPr lang="en-US" sz="2200" b="1" dirty="0" smtClean="0">
                <a:solidFill>
                  <a:schemeClr val="tx1">
                    <a:lumMod val="95000"/>
                    <a:lumOff val="5000"/>
                  </a:schemeClr>
                </a:solidFill>
              </a:rPr>
              <a:t>New proposal</a:t>
            </a:r>
          </a:p>
          <a:p>
            <a:pPr algn="l"/>
            <a:r>
              <a:rPr lang="en-US" sz="2200" b="1" dirty="0" smtClean="0">
                <a:solidFill>
                  <a:schemeClr val="tx1">
                    <a:lumMod val="95000"/>
                    <a:lumOff val="5000"/>
                  </a:schemeClr>
                </a:solidFill>
              </a:rPr>
              <a:t>Proposed to upgrade the following stations to RTDAS</a:t>
            </a:r>
          </a:p>
          <a:p>
            <a:pPr marL="457200" indent="-457200" algn="l">
              <a:buAutoNum type="arabicPeriod"/>
            </a:pPr>
            <a:r>
              <a:rPr lang="en-US" sz="2200" b="1" dirty="0" smtClean="0">
                <a:solidFill>
                  <a:schemeClr val="tx1">
                    <a:lumMod val="95000"/>
                    <a:lumOff val="5000"/>
                  </a:schemeClr>
                </a:solidFill>
              </a:rPr>
              <a:t>Rain Gauge Station (TBRG)	: 		65 </a:t>
            </a:r>
            <a:r>
              <a:rPr lang="en-US" sz="2200" b="1" dirty="0" err="1" smtClean="0">
                <a:solidFill>
                  <a:schemeClr val="tx1">
                    <a:lumMod val="95000"/>
                    <a:lumOff val="5000"/>
                  </a:schemeClr>
                </a:solidFill>
              </a:rPr>
              <a:t>Nos</a:t>
            </a:r>
            <a:endParaRPr lang="en-US" sz="2200" b="1" dirty="0" smtClean="0">
              <a:solidFill>
                <a:schemeClr val="tx1">
                  <a:lumMod val="95000"/>
                  <a:lumOff val="5000"/>
                </a:schemeClr>
              </a:solidFill>
            </a:endParaRPr>
          </a:p>
          <a:p>
            <a:pPr marL="457200" indent="-457200" algn="l">
              <a:buAutoNum type="arabicPeriod"/>
            </a:pPr>
            <a:r>
              <a:rPr lang="en-US" sz="2200" b="1" dirty="0" smtClean="0">
                <a:solidFill>
                  <a:schemeClr val="tx1">
                    <a:lumMod val="95000"/>
                    <a:lumOff val="5000"/>
                  </a:schemeClr>
                </a:solidFill>
              </a:rPr>
              <a:t>Automatic Weather Station (AWS):		 9 </a:t>
            </a:r>
          </a:p>
          <a:p>
            <a:pPr marL="457200" indent="-457200" algn="l">
              <a:buAutoNum type="arabicPeriod"/>
            </a:pPr>
            <a:r>
              <a:rPr lang="en-US" sz="2200" b="1" dirty="0" smtClean="0">
                <a:solidFill>
                  <a:schemeClr val="tx1">
                    <a:lumMod val="95000"/>
                    <a:lumOff val="5000"/>
                  </a:schemeClr>
                </a:solidFill>
              </a:rPr>
              <a:t>Gauge Discharge stations  (RLS)	: 	28 </a:t>
            </a:r>
          </a:p>
          <a:p>
            <a:pPr marL="457200" indent="-457200" algn="l">
              <a:buAutoNum type="arabicPeriod"/>
            </a:pPr>
            <a:r>
              <a:rPr lang="en-US" sz="2200" b="1" dirty="0" smtClean="0">
                <a:solidFill>
                  <a:schemeClr val="tx1">
                    <a:lumMod val="95000"/>
                    <a:lumOff val="5000"/>
                  </a:schemeClr>
                </a:solidFill>
              </a:rPr>
              <a:t>Water Level stations _Tidal (RLS)	:	8</a:t>
            </a:r>
          </a:p>
          <a:p>
            <a:pPr marL="457200" indent="-457200" algn="l">
              <a:buAutoNum type="arabicPeriod"/>
            </a:pPr>
            <a:r>
              <a:rPr lang="en-US" sz="2200" b="1" dirty="0" smtClean="0">
                <a:solidFill>
                  <a:schemeClr val="tx1">
                    <a:lumMod val="95000"/>
                    <a:lumOff val="5000"/>
                  </a:schemeClr>
                </a:solidFill>
              </a:rPr>
              <a:t>Water Level Reservoirs/Barrage 	 : 	11</a:t>
            </a:r>
          </a:p>
          <a:p>
            <a:pPr marL="457200" indent="-457200" algn="l">
              <a:buAutoNum type="arabicPeriod"/>
            </a:pPr>
            <a:r>
              <a:rPr lang="en-US" sz="2200" b="1" dirty="0" smtClean="0">
                <a:solidFill>
                  <a:schemeClr val="tx1">
                    <a:lumMod val="95000"/>
                    <a:lumOff val="5000"/>
                  </a:schemeClr>
                </a:solidFill>
              </a:rPr>
              <a:t>Additional GSM Telemetry in existing DWLR stations: 	2</a:t>
            </a:r>
          </a:p>
          <a:p>
            <a:pPr marL="457200" indent="-457200" algn="l"/>
            <a:endParaRPr lang="en-US" sz="2200" b="1" dirty="0" smtClean="0">
              <a:solidFill>
                <a:srgbClr val="C00000"/>
              </a:solidFill>
            </a:endParaRPr>
          </a:p>
          <a:p>
            <a:pPr marL="457200" indent="-457200" algn="l"/>
            <a:r>
              <a:rPr lang="en-US" sz="2200" b="1" dirty="0" smtClean="0">
                <a:solidFill>
                  <a:srgbClr val="C00000"/>
                </a:solidFill>
              </a:rPr>
              <a:t>Reconciliation of  Hydrological stations with CWC is under finalization</a:t>
            </a:r>
          </a:p>
          <a:p>
            <a:pPr marL="457200" indent="-457200" algn="l"/>
            <a:r>
              <a:rPr lang="en-US" sz="2200" b="1" dirty="0" smtClean="0">
                <a:solidFill>
                  <a:srgbClr val="C00000"/>
                </a:solidFill>
              </a:rPr>
              <a:t>Reconciliation of Meteorological station with IMD is pending</a:t>
            </a:r>
          </a:p>
          <a:p>
            <a:endParaRPr lang="en-US" sz="2200" dirty="0">
              <a:solidFill>
                <a:schemeClr val="tx1">
                  <a:lumMod val="95000"/>
                  <a:lumOff val="5000"/>
                </a:schemeClr>
              </a:solidFill>
            </a:endParaRPr>
          </a:p>
        </p:txBody>
      </p:sp>
      <p:sp>
        <p:nvSpPr>
          <p:cNvPr id="4" name="TextBox 3"/>
          <p:cNvSpPr txBox="1"/>
          <p:nvPr/>
        </p:nvSpPr>
        <p:spPr>
          <a:xfrm>
            <a:off x="8153400" y="0"/>
            <a:ext cx="1752600" cy="369332"/>
          </a:xfrm>
          <a:prstGeom prst="rect">
            <a:avLst/>
          </a:prstGeom>
          <a:noFill/>
        </p:spPr>
        <p:txBody>
          <a:bodyPr wrap="square" rtlCol="0">
            <a:spAutoFit/>
          </a:bodyPr>
          <a:lstStyle/>
          <a:p>
            <a:r>
              <a:rPr lang="en-US" b="1" dirty="0" smtClean="0">
                <a:solidFill>
                  <a:schemeClr val="accent3">
                    <a:lumMod val="50000"/>
                  </a:schemeClr>
                </a:solidFill>
              </a:rPr>
              <a:t>Slide 10</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87362"/>
          </a:xfrm>
        </p:spPr>
        <p:txBody>
          <a:bodyPr>
            <a:noAutofit/>
          </a:bodyPr>
          <a:lstStyle/>
          <a:p>
            <a:r>
              <a:rPr lang="en-US" sz="4000" b="1" dirty="0" smtClean="0">
                <a:solidFill>
                  <a:srgbClr val="0070C0"/>
                </a:solidFill>
              </a:rPr>
              <a:t/>
            </a:r>
            <a:br>
              <a:rPr lang="en-US" sz="4000" b="1" dirty="0" smtClean="0">
                <a:solidFill>
                  <a:srgbClr val="0070C0"/>
                </a:solidFill>
              </a:rPr>
            </a:br>
            <a:r>
              <a:rPr lang="en-US" sz="4000" b="1" dirty="0" smtClean="0">
                <a:solidFill>
                  <a:srgbClr val="0070C0"/>
                </a:solidFill>
              </a:rPr>
              <a:t>Status of State WRIS </a:t>
            </a:r>
            <a:br>
              <a:rPr lang="en-US" sz="4000" b="1" dirty="0" smtClean="0">
                <a:solidFill>
                  <a:srgbClr val="0070C0"/>
                </a:solidFill>
              </a:rPr>
            </a:br>
            <a:endParaRPr lang="en-US" sz="4000" b="1" dirty="0" smtClean="0">
              <a:solidFill>
                <a:srgbClr val="0070C0"/>
              </a:solidFill>
            </a:endParaRPr>
          </a:p>
        </p:txBody>
      </p:sp>
      <p:sp>
        <p:nvSpPr>
          <p:cNvPr id="3" name="TextBox 2"/>
          <p:cNvSpPr txBox="1"/>
          <p:nvPr/>
        </p:nvSpPr>
        <p:spPr>
          <a:xfrm>
            <a:off x="152400" y="609600"/>
            <a:ext cx="8610600" cy="6186309"/>
          </a:xfrm>
          <a:prstGeom prst="rect">
            <a:avLst/>
          </a:prstGeom>
          <a:noFill/>
        </p:spPr>
        <p:txBody>
          <a:bodyPr wrap="square" rtlCol="0">
            <a:spAutoFit/>
          </a:bodyPr>
          <a:lstStyle/>
          <a:p>
            <a:pPr marL="120650" indent="-120650">
              <a:buFont typeface="Arial" pitchFamily="34" charset="0"/>
              <a:buChar char="•"/>
              <a:tabLst>
                <a:tab pos="60325" algn="l"/>
              </a:tabLst>
            </a:pPr>
            <a:r>
              <a:rPr lang="en-US" sz="2400" b="1" dirty="0" smtClean="0"/>
              <a:t>Terms of Reference (</a:t>
            </a:r>
            <a:r>
              <a:rPr lang="en-US" sz="2400" b="1" dirty="0" err="1" smtClean="0"/>
              <a:t>ToR</a:t>
            </a:r>
            <a:r>
              <a:rPr lang="en-US" sz="2400" b="1" dirty="0" smtClean="0"/>
              <a:t>) as per World Bank guidelines  formulated and submitted</a:t>
            </a:r>
          </a:p>
          <a:p>
            <a:pPr marL="120650" indent="-120650">
              <a:buFont typeface="Arial" pitchFamily="34" charset="0"/>
              <a:buChar char="•"/>
              <a:tabLst>
                <a:tab pos="60325" algn="l"/>
              </a:tabLst>
            </a:pPr>
            <a:r>
              <a:rPr lang="en-US" sz="2400" b="1" dirty="0" smtClean="0"/>
              <a:t>Cost estimate for consultancy service framed ( Estimate cost Rs. 43 </a:t>
            </a:r>
            <a:r>
              <a:rPr lang="en-US" sz="2400" b="1" dirty="0" err="1" smtClean="0"/>
              <a:t>Lakhs</a:t>
            </a:r>
            <a:r>
              <a:rPr lang="en-US" sz="2400" b="1" dirty="0" smtClean="0"/>
              <a:t> including tax)</a:t>
            </a:r>
          </a:p>
          <a:p>
            <a:pPr marL="120650" indent="-120650">
              <a:buFont typeface="Arial" pitchFamily="34" charset="0"/>
              <a:buChar char="•"/>
              <a:tabLst>
                <a:tab pos="60325" algn="l"/>
              </a:tabLst>
            </a:pPr>
            <a:r>
              <a:rPr lang="en-US" sz="2400" b="1" dirty="0" smtClean="0"/>
              <a:t> Main objective of the State WRIS are </a:t>
            </a:r>
          </a:p>
          <a:p>
            <a:pPr marL="1027113" lvl="0" indent="-457200">
              <a:buFont typeface="+mj-lt"/>
              <a:buAutoNum type="arabicPeriod"/>
            </a:pPr>
            <a:r>
              <a:rPr lang="en-US" sz="2400" b="1" dirty="0" smtClean="0"/>
              <a:t>To collect available data from varied sources, generate new database, organize in standardized GIS format and provide scalable web-enabled information system.</a:t>
            </a:r>
          </a:p>
          <a:p>
            <a:pPr marL="1027113" lvl="0" indent="-457200">
              <a:buFont typeface="+mj-lt"/>
              <a:buAutoNum type="arabicPeriod"/>
            </a:pPr>
            <a:r>
              <a:rPr lang="en-US" sz="2400" b="1" dirty="0" smtClean="0"/>
              <a:t>To provide easier and faster access for sharing of DATA</a:t>
            </a:r>
          </a:p>
          <a:p>
            <a:pPr marL="1027113" lvl="0" indent="-457200">
              <a:buFont typeface="+mj-lt"/>
              <a:buAutoNum type="arabicPeriod"/>
            </a:pPr>
            <a:r>
              <a:rPr lang="en-US" sz="2400" b="1" dirty="0" smtClean="0"/>
              <a:t>To provide tools to create value added maps</a:t>
            </a:r>
          </a:p>
          <a:p>
            <a:pPr marL="1027113" lvl="0" indent="-457200">
              <a:buFont typeface="+mj-lt"/>
              <a:buAutoNum type="arabicPeriod"/>
            </a:pPr>
            <a:r>
              <a:rPr lang="en-US" sz="2400" b="1" dirty="0" smtClean="0"/>
              <a:t>To provide foundation/data/reports for modeling, river basin planning and future Spatial Decision Support Systems (SDSS) &amp; automated data collection system.</a:t>
            </a:r>
          </a:p>
          <a:p>
            <a:pPr marL="1027113" lvl="0" indent="-457200">
              <a:buFont typeface="+mj-lt"/>
              <a:buAutoNum type="arabicPeriod"/>
            </a:pPr>
            <a:r>
              <a:rPr lang="en-US" sz="2400" b="1" dirty="0" smtClean="0"/>
              <a:t>Institutional strengthening.</a:t>
            </a:r>
            <a:r>
              <a:rPr lang="en-US" sz="2400" dirty="0" smtClean="0"/>
              <a:t> </a:t>
            </a:r>
          </a:p>
          <a:p>
            <a:pPr marL="1027113" lvl="0" indent="-457200" algn="r"/>
            <a:r>
              <a:rPr lang="en-US" sz="2400" dirty="0" smtClean="0">
                <a:hlinkClick r:id="rId2" action="ppaction://hlinkfile"/>
              </a:rPr>
              <a:t> </a:t>
            </a:r>
            <a:endParaRPr lang="en-US" sz="2800" b="1" i="1" dirty="0" smtClean="0">
              <a:solidFill>
                <a:srgbClr val="C00000"/>
              </a:solidFill>
            </a:endParaRPr>
          </a:p>
          <a:p>
            <a:pPr marL="1027113" lvl="0" indent="-457200" algn="ctr"/>
            <a:endParaRPr lang="en-US" sz="3200" b="1" dirty="0" smtClean="0">
              <a:solidFill>
                <a:srgbClr val="C00000"/>
              </a:solidFill>
            </a:endParaRPr>
          </a:p>
        </p:txBody>
      </p:sp>
      <p:sp>
        <p:nvSpPr>
          <p:cNvPr id="4" name="TextBox 3"/>
          <p:cNvSpPr txBox="1"/>
          <p:nvPr/>
        </p:nvSpPr>
        <p:spPr>
          <a:xfrm>
            <a:off x="7620000" y="0"/>
            <a:ext cx="1524000" cy="369332"/>
          </a:xfrm>
          <a:prstGeom prst="rect">
            <a:avLst/>
          </a:prstGeom>
          <a:noFill/>
        </p:spPr>
        <p:txBody>
          <a:bodyPr wrap="square" rtlCol="0">
            <a:spAutoFit/>
          </a:bodyPr>
          <a:lstStyle/>
          <a:p>
            <a:r>
              <a:rPr lang="en-US" b="1" dirty="0" smtClean="0">
                <a:solidFill>
                  <a:schemeClr val="accent3">
                    <a:lumMod val="50000"/>
                  </a:schemeClr>
                </a:solidFill>
              </a:rPr>
              <a:t>Slide 11</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563562"/>
          </a:xfrm>
        </p:spPr>
        <p:txBody>
          <a:bodyPr>
            <a:normAutofit fontScale="90000"/>
          </a:bodyPr>
          <a:lstStyle/>
          <a:p>
            <a:r>
              <a:rPr lang="en-US" b="1" dirty="0" smtClean="0">
                <a:solidFill>
                  <a:srgbClr val="0070C0"/>
                </a:solidFill>
              </a:rPr>
              <a:t>Status of State WRIS</a:t>
            </a:r>
            <a:br>
              <a:rPr lang="en-US" b="1" dirty="0" smtClean="0">
                <a:solidFill>
                  <a:srgbClr val="0070C0"/>
                </a:solidFill>
              </a:rPr>
            </a:br>
            <a:endParaRPr lang="en-US" dirty="0"/>
          </a:p>
        </p:txBody>
      </p:sp>
      <p:sp>
        <p:nvSpPr>
          <p:cNvPr id="3" name="Rectangle 2"/>
          <p:cNvSpPr/>
          <p:nvPr/>
        </p:nvSpPr>
        <p:spPr>
          <a:xfrm>
            <a:off x="152400" y="1066800"/>
            <a:ext cx="8991600" cy="6001643"/>
          </a:xfrm>
          <a:prstGeom prst="rect">
            <a:avLst/>
          </a:prstGeom>
        </p:spPr>
        <p:txBody>
          <a:bodyPr wrap="square">
            <a:spAutoFit/>
          </a:bodyPr>
          <a:lstStyle/>
          <a:p>
            <a:pPr marL="344488" indent="-179388">
              <a:buFont typeface="Arial" pitchFamily="34" charset="0"/>
              <a:buChar char="•"/>
            </a:pPr>
            <a:r>
              <a:rPr lang="en-US" sz="2400" b="1" dirty="0" smtClean="0"/>
              <a:t> Indian Institute of Information Technology and Management-Kerala (IIITM-K), an autonomous institute functioning under  the Dept. of Information Technology, Govt. of Kerala have been  identified as  the local consultant  for developing WRIS.</a:t>
            </a:r>
          </a:p>
          <a:p>
            <a:pPr marL="344488" indent="-179388">
              <a:buFont typeface="Arial" pitchFamily="34" charset="0"/>
              <a:buChar char="•"/>
            </a:pPr>
            <a:r>
              <a:rPr lang="en-US" sz="2400" b="1" dirty="0" smtClean="0"/>
              <a:t> Procurement method is Single Source Selection (SSS) </a:t>
            </a:r>
          </a:p>
          <a:p>
            <a:pPr marL="344488" indent="-179388">
              <a:buFont typeface="Arial" pitchFamily="34" charset="0"/>
              <a:buChar char="•"/>
            </a:pPr>
            <a:r>
              <a:rPr lang="en-US" sz="2400" b="1" dirty="0" smtClean="0"/>
              <a:t>Scope of Consultancy Services</a:t>
            </a:r>
          </a:p>
          <a:p>
            <a:pPr marL="165100"/>
            <a:endParaRPr lang="en-US" sz="2400" b="1" dirty="0" smtClean="0"/>
          </a:p>
          <a:p>
            <a:pPr marL="854075" indent="-284163">
              <a:buFont typeface="Wingdings" pitchFamily="2" charset="2"/>
              <a:buChar char="v"/>
            </a:pPr>
            <a:r>
              <a:rPr lang="en-IN" sz="2400" b="1" dirty="0" smtClean="0"/>
              <a:t>Develop a well designed user friendly Water Resources portal displaying all layers related to Water Resources of the state.</a:t>
            </a:r>
          </a:p>
          <a:p>
            <a:pPr marL="854075" indent="-284163">
              <a:buFont typeface="Wingdings" pitchFamily="2" charset="2"/>
              <a:buChar char="v"/>
            </a:pPr>
            <a:r>
              <a:rPr lang="en-IN" sz="2400" b="1" dirty="0" smtClean="0"/>
              <a:t>Linkage of Real time data.</a:t>
            </a:r>
          </a:p>
          <a:p>
            <a:pPr marL="854075" lvl="0" indent="-284163">
              <a:buFont typeface="Wingdings" pitchFamily="2" charset="2"/>
              <a:buChar char="v"/>
            </a:pPr>
            <a:r>
              <a:rPr lang="en-US" sz="2400" b="1" dirty="0" smtClean="0"/>
              <a:t>Integration/linkages with modules e-SWIS, e-GEM, e-WQ and DSS.</a:t>
            </a:r>
          </a:p>
          <a:p>
            <a:pPr marL="854075" lvl="0" indent="-284163">
              <a:buFont typeface="Wingdings" pitchFamily="2" charset="2"/>
              <a:buChar char="v"/>
            </a:pPr>
            <a:r>
              <a:rPr lang="en-US" sz="2400" b="1" dirty="0" smtClean="0"/>
              <a:t> </a:t>
            </a:r>
            <a:r>
              <a:rPr lang="en-IN" sz="2400" b="1" dirty="0" smtClean="0"/>
              <a:t>Web feature services and Mobile App for citizen for alerts, warnings, information on canal operations and WQ.</a:t>
            </a:r>
            <a:endParaRPr lang="en-US" sz="2400" b="1" dirty="0" smtClean="0"/>
          </a:p>
          <a:p>
            <a:pPr marL="854075" indent="-284163">
              <a:buFont typeface="Wingdings" pitchFamily="2" charset="2"/>
              <a:buChar char="v"/>
            </a:pPr>
            <a:r>
              <a:rPr lang="en-IN" sz="2400" b="1" dirty="0" smtClean="0"/>
              <a:t>Hands on training to departmental officers.</a:t>
            </a:r>
            <a:endParaRPr lang="en-US" sz="2400" b="1" dirty="0" smtClean="0"/>
          </a:p>
          <a:p>
            <a:pPr>
              <a:buFont typeface="Arial" pitchFamily="34" charset="0"/>
              <a:buChar char="•"/>
            </a:pPr>
            <a:endParaRPr lang="en-US" sz="2400" dirty="0" smtClean="0"/>
          </a:p>
        </p:txBody>
      </p:sp>
      <p:sp>
        <p:nvSpPr>
          <p:cNvPr id="5" name="TextBox 4"/>
          <p:cNvSpPr txBox="1"/>
          <p:nvPr/>
        </p:nvSpPr>
        <p:spPr>
          <a:xfrm>
            <a:off x="7239000" y="0"/>
            <a:ext cx="1905000" cy="369332"/>
          </a:xfrm>
          <a:prstGeom prst="rect">
            <a:avLst/>
          </a:prstGeom>
          <a:noFill/>
        </p:spPr>
        <p:txBody>
          <a:bodyPr wrap="square" rtlCol="0">
            <a:spAutoFit/>
          </a:bodyPr>
          <a:lstStyle/>
          <a:p>
            <a:r>
              <a:rPr lang="en-US" b="1" dirty="0" smtClean="0">
                <a:solidFill>
                  <a:schemeClr val="accent3">
                    <a:lumMod val="50000"/>
                  </a:schemeClr>
                </a:solidFill>
              </a:rPr>
              <a:t>Slide 11 contd..</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8915400" cy="685799"/>
          </a:xfrm>
        </p:spPr>
        <p:txBody>
          <a:bodyPr>
            <a:normAutofit fontScale="90000"/>
          </a:bodyPr>
          <a:lstStyle/>
          <a:p>
            <a:r>
              <a:rPr lang="en-US" b="1" dirty="0" smtClean="0">
                <a:solidFill>
                  <a:srgbClr val="0070C0"/>
                </a:solidFill>
              </a:rPr>
              <a:t>Status of State WRIS</a:t>
            </a:r>
            <a:endParaRPr lang="en-US" dirty="0"/>
          </a:p>
        </p:txBody>
      </p:sp>
      <p:sp>
        <p:nvSpPr>
          <p:cNvPr id="3" name="Subtitle 2"/>
          <p:cNvSpPr>
            <a:spLocks noGrp="1"/>
          </p:cNvSpPr>
          <p:nvPr>
            <p:ph type="subTitle" idx="1"/>
          </p:nvPr>
        </p:nvSpPr>
        <p:spPr>
          <a:xfrm>
            <a:off x="152400" y="1219200"/>
            <a:ext cx="8763000" cy="4419600"/>
          </a:xfrm>
        </p:spPr>
        <p:txBody>
          <a:bodyPr/>
          <a:lstStyle/>
          <a:p>
            <a:pPr algn="l"/>
            <a:r>
              <a:rPr lang="en-US" sz="2400" b="1" dirty="0" smtClean="0">
                <a:solidFill>
                  <a:srgbClr val="C00000"/>
                </a:solidFill>
              </a:rPr>
              <a:t>Deliverables:</a:t>
            </a:r>
            <a:r>
              <a:rPr lang="en-US" sz="2400" b="1" dirty="0" smtClean="0">
                <a:solidFill>
                  <a:schemeClr val="tx1">
                    <a:lumMod val="95000"/>
                    <a:lumOff val="5000"/>
                  </a:schemeClr>
                </a:solidFill>
              </a:rPr>
              <a:t>  1. </a:t>
            </a:r>
            <a:r>
              <a:rPr lang="en-IN" sz="2400" b="1" dirty="0" smtClean="0">
                <a:solidFill>
                  <a:schemeClr val="tx1">
                    <a:lumMod val="95000"/>
                    <a:lumOff val="5000"/>
                  </a:schemeClr>
                </a:solidFill>
              </a:rPr>
              <a:t>Web based WRIS</a:t>
            </a:r>
          </a:p>
          <a:p>
            <a:pPr marL="2173288" indent="-344488" algn="l"/>
            <a:r>
              <a:rPr lang="en-IN" sz="2400" b="1" dirty="0" smtClean="0">
                <a:solidFill>
                  <a:schemeClr val="tx1">
                    <a:lumMod val="95000"/>
                    <a:lumOff val="5000"/>
                  </a:schemeClr>
                </a:solidFill>
              </a:rPr>
              <a:t> 2. River Basin Atlas of Kerala containing all maps related to WR</a:t>
            </a:r>
          </a:p>
          <a:p>
            <a:pPr marL="1768475" algn="l"/>
            <a:r>
              <a:rPr lang="en-IN" sz="2400" b="1" dirty="0" smtClean="0">
                <a:solidFill>
                  <a:schemeClr val="tx1">
                    <a:lumMod val="95000"/>
                    <a:lumOff val="5000"/>
                  </a:schemeClr>
                </a:solidFill>
              </a:rPr>
              <a:t>3. Webinars </a:t>
            </a:r>
          </a:p>
          <a:p>
            <a:pPr marL="1768475" algn="l"/>
            <a:r>
              <a:rPr lang="en-IN" sz="2400" b="1" dirty="0" smtClean="0">
                <a:solidFill>
                  <a:schemeClr val="tx1">
                    <a:lumMod val="95000"/>
                    <a:lumOff val="5000"/>
                  </a:schemeClr>
                </a:solidFill>
              </a:rPr>
              <a:t>4. Tutorials and Reports</a:t>
            </a:r>
          </a:p>
          <a:p>
            <a:pPr marL="3208338" indent="-3208338" algn="l"/>
            <a:r>
              <a:rPr lang="en-IN" sz="2400" b="1" dirty="0" smtClean="0">
                <a:solidFill>
                  <a:srgbClr val="C00000"/>
                </a:solidFill>
              </a:rPr>
              <a:t>Duration of the Project</a:t>
            </a:r>
            <a:r>
              <a:rPr lang="en-IN" sz="2400" b="1" dirty="0" smtClean="0">
                <a:solidFill>
                  <a:schemeClr val="tx1">
                    <a:lumMod val="95000"/>
                    <a:lumOff val="5000"/>
                  </a:schemeClr>
                </a:solidFill>
              </a:rPr>
              <a:t>: </a:t>
            </a:r>
            <a:r>
              <a:rPr lang="en-IN" sz="2400" dirty="0" smtClean="0"/>
              <a:t> </a:t>
            </a:r>
            <a:r>
              <a:rPr lang="en-IN" sz="2400" b="1" dirty="0" smtClean="0">
                <a:solidFill>
                  <a:schemeClr val="tx1">
                    <a:lumMod val="95000"/>
                    <a:lumOff val="5000"/>
                  </a:schemeClr>
                </a:solidFill>
              </a:rPr>
              <a:t>15 months. Then 5 years for maintenance and update of the system.</a:t>
            </a:r>
          </a:p>
          <a:p>
            <a:pPr marL="3208338" indent="-3208338" algn="l"/>
            <a:endParaRPr lang="en-US" sz="2400" b="1" dirty="0" smtClean="0">
              <a:solidFill>
                <a:schemeClr val="tx1">
                  <a:lumMod val="95000"/>
                  <a:lumOff val="5000"/>
                </a:schemeClr>
              </a:solidFill>
            </a:endParaRPr>
          </a:p>
          <a:p>
            <a:pPr lvl="0" algn="l"/>
            <a:r>
              <a:rPr lang="en-US" sz="2400" b="1" dirty="0" smtClean="0">
                <a:solidFill>
                  <a:srgbClr val="C00000"/>
                </a:solidFill>
              </a:rPr>
              <a:t>Client’s Input </a:t>
            </a:r>
            <a:r>
              <a:rPr lang="en-US" sz="2400" b="1" dirty="0" smtClean="0">
                <a:solidFill>
                  <a:schemeClr val="tx1"/>
                </a:solidFill>
              </a:rPr>
              <a:t>:  Data and Study report</a:t>
            </a:r>
          </a:p>
          <a:p>
            <a:pPr algn="l"/>
            <a:endParaRPr lang="en-US" dirty="0"/>
          </a:p>
        </p:txBody>
      </p:sp>
      <p:sp>
        <p:nvSpPr>
          <p:cNvPr id="4" name="TextBox 3"/>
          <p:cNvSpPr txBox="1"/>
          <p:nvPr/>
        </p:nvSpPr>
        <p:spPr>
          <a:xfrm>
            <a:off x="7239000" y="0"/>
            <a:ext cx="1905000" cy="369332"/>
          </a:xfrm>
          <a:prstGeom prst="rect">
            <a:avLst/>
          </a:prstGeom>
          <a:noFill/>
        </p:spPr>
        <p:txBody>
          <a:bodyPr wrap="square" rtlCol="0">
            <a:spAutoFit/>
          </a:bodyPr>
          <a:lstStyle/>
          <a:p>
            <a:r>
              <a:rPr lang="en-US" b="1" dirty="0" smtClean="0">
                <a:solidFill>
                  <a:schemeClr val="accent3">
                    <a:lumMod val="50000"/>
                  </a:schemeClr>
                </a:solidFill>
              </a:rPr>
              <a:t>Slide 11 contd..</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1"/>
            <a:ext cx="9144000" cy="685799"/>
          </a:xfrm>
        </p:spPr>
        <p:txBody>
          <a:bodyPr>
            <a:normAutofit/>
          </a:bodyPr>
          <a:lstStyle/>
          <a:p>
            <a:r>
              <a:rPr lang="en-US" sz="3600" b="1" dirty="0" smtClean="0">
                <a:solidFill>
                  <a:srgbClr val="0070C0"/>
                </a:solidFill>
              </a:rPr>
              <a:t>Status of Public Finance Management System </a:t>
            </a:r>
          </a:p>
        </p:txBody>
      </p:sp>
      <p:sp>
        <p:nvSpPr>
          <p:cNvPr id="3" name="Subtitle 2"/>
          <p:cNvSpPr>
            <a:spLocks noGrp="1"/>
          </p:cNvSpPr>
          <p:nvPr>
            <p:ph type="subTitle" idx="1"/>
          </p:nvPr>
        </p:nvSpPr>
        <p:spPr>
          <a:xfrm>
            <a:off x="1295400" y="1447800"/>
            <a:ext cx="6400800" cy="1752600"/>
          </a:xfrm>
        </p:spPr>
        <p:txBody>
          <a:bodyPr/>
          <a:lstStyle/>
          <a:p>
            <a:r>
              <a:rPr lang="en-US" b="1" dirty="0" smtClean="0">
                <a:solidFill>
                  <a:schemeClr val="tx1"/>
                </a:solidFill>
              </a:rPr>
              <a:t>Finance Staff needed training . Hence not initiated.</a:t>
            </a:r>
            <a:endParaRPr lang="en-US" b="1" dirty="0">
              <a:solidFill>
                <a:schemeClr val="tx1"/>
              </a:solidFill>
            </a:endParaRPr>
          </a:p>
        </p:txBody>
      </p:sp>
      <p:sp>
        <p:nvSpPr>
          <p:cNvPr id="4" name="TextBox 3"/>
          <p:cNvSpPr txBox="1"/>
          <p:nvPr/>
        </p:nvSpPr>
        <p:spPr>
          <a:xfrm>
            <a:off x="7239000" y="0"/>
            <a:ext cx="1905000" cy="369332"/>
          </a:xfrm>
          <a:prstGeom prst="rect">
            <a:avLst/>
          </a:prstGeom>
          <a:noFill/>
        </p:spPr>
        <p:txBody>
          <a:bodyPr wrap="square" rtlCol="0">
            <a:spAutoFit/>
          </a:bodyPr>
          <a:lstStyle/>
          <a:p>
            <a:r>
              <a:rPr lang="en-US" b="1" dirty="0" smtClean="0">
                <a:solidFill>
                  <a:schemeClr val="accent3">
                    <a:lumMod val="50000"/>
                  </a:schemeClr>
                </a:solidFill>
              </a:rPr>
              <a:t>Slide  12</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a:bodyPr>
          <a:lstStyle/>
          <a:p>
            <a:r>
              <a:rPr lang="en-US" sz="3200" b="1" dirty="0" smtClean="0">
                <a:solidFill>
                  <a:srgbClr val="0070C0"/>
                </a:solidFill>
                <a:cs typeface="Arial" pitchFamily="34" charset="0"/>
              </a:rPr>
              <a:t>Details of SPMU</a:t>
            </a:r>
          </a:p>
        </p:txBody>
      </p:sp>
      <p:sp>
        <p:nvSpPr>
          <p:cNvPr id="4" name="TextBox 3"/>
          <p:cNvSpPr txBox="1"/>
          <p:nvPr/>
        </p:nvSpPr>
        <p:spPr>
          <a:xfrm>
            <a:off x="304800" y="609600"/>
            <a:ext cx="8534400" cy="1938992"/>
          </a:xfrm>
          <a:prstGeom prst="rect">
            <a:avLst/>
          </a:prstGeom>
          <a:noFill/>
        </p:spPr>
        <p:txBody>
          <a:bodyPr wrap="square" rtlCol="0">
            <a:spAutoFit/>
          </a:bodyPr>
          <a:lstStyle/>
          <a:p>
            <a:pPr algn="just"/>
            <a:r>
              <a:rPr lang="en-US" sz="2000" b="1" dirty="0" smtClean="0">
                <a:solidFill>
                  <a:srgbClr val="0070C0"/>
                </a:solidFill>
                <a:cs typeface="Arial" pitchFamily="34" charset="0"/>
              </a:rPr>
              <a:t>State Level Project Steering Committee(SLPSC) </a:t>
            </a:r>
            <a:r>
              <a:rPr lang="en-US" sz="2000" dirty="0" smtClean="0"/>
              <a:t>Constituted vide Order No </a:t>
            </a:r>
            <a:r>
              <a:rPr lang="en-US" sz="2000" b="1" dirty="0" smtClean="0">
                <a:solidFill>
                  <a:schemeClr val="accent2">
                    <a:lumMod val="75000"/>
                  </a:schemeClr>
                </a:solidFill>
              </a:rPr>
              <a:t>GO (MS) No. 22/2017/WRD Dated 28/04/2017</a:t>
            </a:r>
          </a:p>
          <a:p>
            <a:pPr algn="just"/>
            <a:endParaRPr lang="en-US" sz="2000" b="1" dirty="0" smtClean="0">
              <a:solidFill>
                <a:schemeClr val="accent2">
                  <a:lumMod val="75000"/>
                </a:schemeClr>
              </a:solidFill>
            </a:endParaRPr>
          </a:p>
          <a:p>
            <a:pPr indent="165100" algn="just">
              <a:buFont typeface="Arial" pitchFamily="34" charset="0"/>
              <a:buChar char="•"/>
            </a:pPr>
            <a:r>
              <a:rPr lang="en-US" sz="2000" b="1" dirty="0" smtClean="0"/>
              <a:t>To provide strategic supervision</a:t>
            </a:r>
          </a:p>
          <a:p>
            <a:pPr indent="165100" algn="just"/>
            <a:endParaRPr lang="en-US" sz="2000" b="1" dirty="0" smtClean="0"/>
          </a:p>
          <a:p>
            <a:pPr indent="165100" algn="just">
              <a:buFont typeface="Arial" pitchFamily="34" charset="0"/>
              <a:buChar char="•"/>
            </a:pPr>
            <a:r>
              <a:rPr lang="en-US" sz="2000" b="1" dirty="0" smtClean="0"/>
              <a:t>To provide policy guidance and steering support</a:t>
            </a:r>
          </a:p>
        </p:txBody>
      </p:sp>
      <p:sp>
        <p:nvSpPr>
          <p:cNvPr id="5" name="TextBox 4"/>
          <p:cNvSpPr txBox="1"/>
          <p:nvPr/>
        </p:nvSpPr>
        <p:spPr>
          <a:xfrm>
            <a:off x="3200400" y="2514600"/>
            <a:ext cx="2209800" cy="400110"/>
          </a:xfrm>
          <a:prstGeom prst="rect">
            <a:avLst/>
          </a:prstGeom>
          <a:noFill/>
        </p:spPr>
        <p:txBody>
          <a:bodyPr wrap="square" rtlCol="0">
            <a:spAutoFit/>
          </a:bodyPr>
          <a:lstStyle/>
          <a:p>
            <a:r>
              <a:rPr lang="en-US" sz="2000" b="1" dirty="0" smtClean="0">
                <a:solidFill>
                  <a:srgbClr val="C00000"/>
                </a:solidFill>
              </a:rPr>
              <a:t>Structure of SLPSC</a:t>
            </a:r>
            <a:endParaRPr lang="en-US" sz="2000" b="1" dirty="0">
              <a:solidFill>
                <a:srgbClr val="C00000"/>
              </a:solidFill>
            </a:endParaRPr>
          </a:p>
        </p:txBody>
      </p:sp>
      <p:graphicFrame>
        <p:nvGraphicFramePr>
          <p:cNvPr id="6" name="Table 5"/>
          <p:cNvGraphicFramePr>
            <a:graphicFrameLocks noGrp="1"/>
          </p:cNvGraphicFramePr>
          <p:nvPr/>
        </p:nvGraphicFramePr>
        <p:xfrm>
          <a:off x="1143000" y="2971800"/>
          <a:ext cx="7010400" cy="3708400"/>
        </p:xfrm>
        <a:graphic>
          <a:graphicData uri="http://schemas.openxmlformats.org/drawingml/2006/table">
            <a:tbl>
              <a:tblPr firstRow="1" bandRow="1">
                <a:tableStyleId>{5940675A-B579-460E-94D1-54222C63F5DA}</a:tableStyleId>
              </a:tblPr>
              <a:tblGrid>
                <a:gridCol w="788670"/>
                <a:gridCol w="4206240"/>
                <a:gridCol w="2015490"/>
              </a:tblGrid>
              <a:tr h="370840">
                <a:tc>
                  <a:txBody>
                    <a:bodyPr/>
                    <a:lstStyle/>
                    <a:p>
                      <a:pPr marL="400050" indent="-400050">
                        <a:buFont typeface="+mj-lt"/>
                        <a:buNone/>
                      </a:pPr>
                      <a:r>
                        <a:rPr lang="en-US" b="1" dirty="0" err="1" smtClean="0"/>
                        <a:t>i</a:t>
                      </a:r>
                      <a:endParaRPr lang="en-US" b="1" dirty="0"/>
                    </a:p>
                  </a:txBody>
                  <a:tcPr/>
                </a:tc>
                <a:tc>
                  <a:txBody>
                    <a:bodyPr/>
                    <a:lstStyle/>
                    <a:p>
                      <a:r>
                        <a:rPr lang="en-US" b="1" dirty="0" smtClean="0"/>
                        <a:t>The Secretary, WRD</a:t>
                      </a:r>
                      <a:endParaRPr lang="en-US" b="1" dirty="0"/>
                    </a:p>
                  </a:txBody>
                  <a:tcPr/>
                </a:tc>
                <a:tc>
                  <a:txBody>
                    <a:bodyPr/>
                    <a:lstStyle/>
                    <a:p>
                      <a:r>
                        <a:rPr lang="en-US" b="1" dirty="0" smtClean="0"/>
                        <a:t>Chairperson</a:t>
                      </a:r>
                      <a:endParaRPr lang="en-US" b="1" dirty="0"/>
                    </a:p>
                  </a:txBody>
                  <a:tcPr/>
                </a:tc>
              </a:tr>
              <a:tr h="370840">
                <a:tc>
                  <a:txBody>
                    <a:bodyPr/>
                    <a:lstStyle/>
                    <a:p>
                      <a:r>
                        <a:rPr lang="en-US" b="1" dirty="0" smtClean="0"/>
                        <a:t>ii</a:t>
                      </a:r>
                      <a:endParaRPr lang="en-US" b="1" dirty="0"/>
                    </a:p>
                  </a:txBody>
                  <a:tcPr/>
                </a:tc>
                <a:tc>
                  <a:txBody>
                    <a:bodyPr/>
                    <a:lstStyle/>
                    <a:p>
                      <a:r>
                        <a:rPr lang="en-US" b="1" dirty="0" smtClean="0"/>
                        <a:t>The Director, IDRB</a:t>
                      </a:r>
                      <a:endParaRPr lang="en-US" b="1" dirty="0"/>
                    </a:p>
                  </a:txBody>
                  <a:tcPr/>
                </a:tc>
                <a:tc>
                  <a:txBody>
                    <a:bodyPr/>
                    <a:lstStyle/>
                    <a:p>
                      <a:r>
                        <a:rPr lang="en-US" b="1" dirty="0" smtClean="0"/>
                        <a:t>Convener</a:t>
                      </a:r>
                      <a:endParaRPr lang="en-US" b="1" dirty="0"/>
                    </a:p>
                  </a:txBody>
                  <a:tcPr/>
                </a:tc>
              </a:tr>
              <a:tr h="370840">
                <a:tc>
                  <a:txBody>
                    <a:bodyPr/>
                    <a:lstStyle/>
                    <a:p>
                      <a:r>
                        <a:rPr lang="en-US" b="1" dirty="0" smtClean="0"/>
                        <a:t>iii</a:t>
                      </a:r>
                      <a:endParaRPr lang="en-US" b="1" dirty="0"/>
                    </a:p>
                  </a:txBody>
                  <a:tcPr/>
                </a:tc>
                <a:tc>
                  <a:txBody>
                    <a:bodyPr/>
                    <a:lstStyle/>
                    <a:p>
                      <a:r>
                        <a:rPr lang="en-US" b="1" dirty="0" smtClean="0"/>
                        <a:t>The Secretary, Finance Dept.</a:t>
                      </a:r>
                      <a:endParaRPr lang="en-US" b="1" dirty="0"/>
                    </a:p>
                  </a:txBody>
                  <a:tcPr/>
                </a:tc>
                <a:tc>
                  <a:txBody>
                    <a:bodyPr/>
                    <a:lstStyle/>
                    <a:p>
                      <a:r>
                        <a:rPr lang="en-US" b="1" dirty="0" smtClean="0"/>
                        <a:t>Member</a:t>
                      </a:r>
                      <a:endParaRPr lang="en-US" b="1" dirty="0"/>
                    </a:p>
                  </a:txBody>
                  <a:tcPr/>
                </a:tc>
              </a:tr>
              <a:tr h="370840">
                <a:tc>
                  <a:txBody>
                    <a:bodyPr/>
                    <a:lstStyle/>
                    <a:p>
                      <a:r>
                        <a:rPr lang="en-US" b="1" dirty="0" smtClean="0"/>
                        <a:t>iv</a:t>
                      </a:r>
                      <a:endParaRPr lang="en-US" b="1" dirty="0"/>
                    </a:p>
                  </a:txBody>
                  <a:tcPr/>
                </a:tc>
                <a:tc>
                  <a:txBody>
                    <a:bodyPr/>
                    <a:lstStyle/>
                    <a:p>
                      <a:r>
                        <a:rPr lang="en-US" b="1" dirty="0" smtClean="0"/>
                        <a:t>The Special Secretary, LSGD</a:t>
                      </a:r>
                      <a:endParaRPr lang="en-US" b="1" dirty="0"/>
                    </a:p>
                  </a:txBody>
                  <a:tcPr/>
                </a:tc>
                <a:tc>
                  <a:txBody>
                    <a:bodyPr/>
                    <a:lstStyle/>
                    <a:p>
                      <a:r>
                        <a:rPr lang="en-US" b="1" dirty="0" smtClean="0"/>
                        <a:t>Member</a:t>
                      </a:r>
                      <a:endParaRPr lang="en-US" b="1" dirty="0"/>
                    </a:p>
                  </a:txBody>
                  <a:tcPr/>
                </a:tc>
              </a:tr>
              <a:tr h="370840">
                <a:tc>
                  <a:txBody>
                    <a:bodyPr/>
                    <a:lstStyle/>
                    <a:p>
                      <a:r>
                        <a:rPr lang="en-US" b="1" dirty="0" smtClean="0"/>
                        <a:t>v</a:t>
                      </a:r>
                      <a:endParaRPr lang="en-US" b="1" dirty="0"/>
                    </a:p>
                  </a:txBody>
                  <a:tcPr/>
                </a:tc>
                <a:tc>
                  <a:txBody>
                    <a:bodyPr/>
                    <a:lstStyle/>
                    <a:p>
                      <a:r>
                        <a:rPr lang="en-US" b="1" dirty="0" smtClean="0"/>
                        <a:t>Representative from Agricultural Dept.</a:t>
                      </a:r>
                      <a:endParaRPr lang="en-US" b="1" dirty="0"/>
                    </a:p>
                  </a:txBody>
                  <a:tcPr/>
                </a:tc>
                <a:tc>
                  <a:txBody>
                    <a:bodyPr/>
                    <a:lstStyle/>
                    <a:p>
                      <a:r>
                        <a:rPr lang="en-US" b="1" dirty="0" smtClean="0"/>
                        <a:t>Member</a:t>
                      </a:r>
                      <a:endParaRPr lang="en-US" b="1" dirty="0"/>
                    </a:p>
                  </a:txBody>
                  <a:tcPr/>
                </a:tc>
              </a:tr>
              <a:tr h="370840">
                <a:tc>
                  <a:txBody>
                    <a:bodyPr/>
                    <a:lstStyle/>
                    <a:p>
                      <a:r>
                        <a:rPr lang="en-US" b="1" dirty="0" smtClean="0"/>
                        <a:t>vi</a:t>
                      </a:r>
                      <a:endParaRPr lang="en-US" b="1" dirty="0"/>
                    </a:p>
                  </a:txBody>
                  <a:tcPr/>
                </a:tc>
                <a:tc>
                  <a:txBody>
                    <a:bodyPr/>
                    <a:lstStyle/>
                    <a:p>
                      <a:r>
                        <a:rPr lang="en-US" b="1" dirty="0" smtClean="0"/>
                        <a:t>Representative from Forest Dept.</a:t>
                      </a:r>
                      <a:endParaRPr lang="en-US" b="1" dirty="0"/>
                    </a:p>
                  </a:txBody>
                  <a:tcPr/>
                </a:tc>
                <a:tc>
                  <a:txBody>
                    <a:bodyPr/>
                    <a:lstStyle/>
                    <a:p>
                      <a:r>
                        <a:rPr lang="en-US" b="1" dirty="0" smtClean="0"/>
                        <a:t>Member</a:t>
                      </a:r>
                      <a:endParaRPr lang="en-US" b="1" dirty="0"/>
                    </a:p>
                  </a:txBody>
                  <a:tcPr/>
                </a:tc>
              </a:tr>
              <a:tr h="370840">
                <a:tc>
                  <a:txBody>
                    <a:bodyPr/>
                    <a:lstStyle/>
                    <a:p>
                      <a:r>
                        <a:rPr lang="en-US" b="1" dirty="0" smtClean="0"/>
                        <a:t>vii</a:t>
                      </a:r>
                      <a:endParaRPr lang="en-US" b="1" dirty="0"/>
                    </a:p>
                  </a:txBody>
                  <a:tcPr/>
                </a:tc>
                <a:tc>
                  <a:txBody>
                    <a:bodyPr/>
                    <a:lstStyle/>
                    <a:p>
                      <a:r>
                        <a:rPr lang="en-US" b="1" dirty="0" smtClean="0"/>
                        <a:t>The Chief Engineer, CWC, Coimbatore</a:t>
                      </a:r>
                      <a:endParaRPr lang="en-US" b="1" dirty="0"/>
                    </a:p>
                  </a:txBody>
                  <a:tcPr/>
                </a:tc>
                <a:tc>
                  <a:txBody>
                    <a:bodyPr/>
                    <a:lstStyle/>
                    <a:p>
                      <a:r>
                        <a:rPr lang="en-US" b="1" dirty="0" smtClean="0"/>
                        <a:t>Member</a:t>
                      </a:r>
                      <a:endParaRPr lang="en-US" b="1" dirty="0"/>
                    </a:p>
                  </a:txBody>
                  <a:tcPr/>
                </a:tc>
              </a:tr>
              <a:tr h="370840">
                <a:tc>
                  <a:txBody>
                    <a:bodyPr/>
                    <a:lstStyle/>
                    <a:p>
                      <a:r>
                        <a:rPr lang="en-US" b="1" dirty="0" smtClean="0"/>
                        <a:t>viii</a:t>
                      </a:r>
                      <a:endParaRPr lang="en-US" b="1" dirty="0"/>
                    </a:p>
                  </a:txBody>
                  <a:tcPr/>
                </a:tc>
                <a:tc>
                  <a:txBody>
                    <a:bodyPr/>
                    <a:lstStyle/>
                    <a:p>
                      <a:r>
                        <a:rPr lang="en-US" b="1" dirty="0" smtClean="0"/>
                        <a:t>The Regional Director, CGWB</a:t>
                      </a:r>
                      <a:endParaRPr lang="en-US" b="1" dirty="0"/>
                    </a:p>
                  </a:txBody>
                  <a:tcPr/>
                </a:tc>
                <a:tc>
                  <a:txBody>
                    <a:bodyPr/>
                    <a:lstStyle/>
                    <a:p>
                      <a:r>
                        <a:rPr lang="en-US" b="1" dirty="0" smtClean="0"/>
                        <a:t>Member</a:t>
                      </a:r>
                      <a:endParaRPr lang="en-US" b="1" dirty="0"/>
                    </a:p>
                  </a:txBody>
                  <a:tcPr/>
                </a:tc>
              </a:tr>
              <a:tr h="370840">
                <a:tc>
                  <a:txBody>
                    <a:bodyPr/>
                    <a:lstStyle/>
                    <a:p>
                      <a:r>
                        <a:rPr lang="en-US" b="1" dirty="0" smtClean="0"/>
                        <a:t>ix</a:t>
                      </a:r>
                      <a:endParaRPr lang="en-US" b="1" dirty="0"/>
                    </a:p>
                  </a:txBody>
                  <a:tcPr/>
                </a:tc>
                <a:tc>
                  <a:txBody>
                    <a:bodyPr/>
                    <a:lstStyle/>
                    <a:p>
                      <a:r>
                        <a:rPr lang="en-US" b="1" dirty="0" smtClean="0"/>
                        <a:t>The Chief Engineer, IDRB</a:t>
                      </a:r>
                      <a:endParaRPr lang="en-US" b="1" dirty="0"/>
                    </a:p>
                  </a:txBody>
                  <a:tcPr/>
                </a:tc>
                <a:tc>
                  <a:txBody>
                    <a:bodyPr/>
                    <a:lstStyle/>
                    <a:p>
                      <a:r>
                        <a:rPr lang="en-US" b="1" dirty="0" smtClean="0"/>
                        <a:t>Co-</a:t>
                      </a:r>
                      <a:r>
                        <a:rPr lang="en-US" b="1" dirty="0" err="1" smtClean="0"/>
                        <a:t>ordinator</a:t>
                      </a:r>
                      <a:r>
                        <a:rPr lang="en-US" b="1" dirty="0" smtClean="0"/>
                        <a:t> (SW)</a:t>
                      </a:r>
                      <a:endParaRPr lang="en-US" b="1" dirty="0"/>
                    </a:p>
                  </a:txBody>
                  <a:tcPr/>
                </a:tc>
              </a:tr>
              <a:tr h="370840">
                <a:tc>
                  <a:txBody>
                    <a:bodyPr/>
                    <a:lstStyle/>
                    <a:p>
                      <a:r>
                        <a:rPr lang="en-US" b="1" dirty="0" smtClean="0"/>
                        <a:t>x</a:t>
                      </a:r>
                      <a:endParaRPr lang="en-US" b="1" dirty="0"/>
                    </a:p>
                  </a:txBody>
                  <a:tcPr/>
                </a:tc>
                <a:tc>
                  <a:txBody>
                    <a:bodyPr/>
                    <a:lstStyle/>
                    <a:p>
                      <a:r>
                        <a:rPr lang="en-US" b="1" dirty="0" smtClean="0"/>
                        <a:t>The Director, GWD</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a:t>
                      </a:r>
                      <a:r>
                        <a:rPr lang="en-US" b="1" dirty="0" err="1" smtClean="0"/>
                        <a:t>ordinator</a:t>
                      </a:r>
                      <a:r>
                        <a:rPr lang="en-US" b="1" dirty="0" smtClean="0"/>
                        <a:t> (GW)</a:t>
                      </a:r>
                      <a:endParaRPr lang="en-US" b="1" dirty="0"/>
                    </a:p>
                  </a:txBody>
                  <a:tcPr/>
                </a:tc>
              </a:tr>
            </a:tbl>
          </a:graphicData>
        </a:graphic>
      </p:graphicFrame>
      <p:sp>
        <p:nvSpPr>
          <p:cNvPr id="10" name="TextBox 9"/>
          <p:cNvSpPr txBox="1"/>
          <p:nvPr/>
        </p:nvSpPr>
        <p:spPr>
          <a:xfrm>
            <a:off x="6858000" y="0"/>
            <a:ext cx="1905000" cy="369332"/>
          </a:xfrm>
          <a:prstGeom prst="rect">
            <a:avLst/>
          </a:prstGeom>
          <a:noFill/>
        </p:spPr>
        <p:txBody>
          <a:bodyPr wrap="square" rtlCol="0">
            <a:spAutoFit/>
          </a:bodyPr>
          <a:lstStyle/>
          <a:p>
            <a:r>
              <a:rPr lang="en-US" b="1" dirty="0" smtClean="0">
                <a:solidFill>
                  <a:schemeClr val="accent3">
                    <a:lumMod val="50000"/>
                  </a:schemeClr>
                </a:solidFill>
              </a:rPr>
              <a:t>Slide 1 </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1"/>
            <a:ext cx="9144000" cy="457199"/>
          </a:xfrm>
        </p:spPr>
        <p:txBody>
          <a:bodyPr>
            <a:normAutofit fontScale="90000"/>
          </a:bodyPr>
          <a:lstStyle/>
          <a:p>
            <a:r>
              <a:rPr lang="en-US" sz="3600" b="1" dirty="0" smtClean="0">
                <a:solidFill>
                  <a:srgbClr val="0070C0"/>
                </a:solidFill>
              </a:rPr>
              <a:t>Any other issues</a:t>
            </a:r>
          </a:p>
        </p:txBody>
      </p:sp>
      <p:sp>
        <p:nvSpPr>
          <p:cNvPr id="3" name="Subtitle 2"/>
          <p:cNvSpPr>
            <a:spLocks noGrp="1"/>
          </p:cNvSpPr>
          <p:nvPr>
            <p:ph type="subTitle" idx="1"/>
          </p:nvPr>
        </p:nvSpPr>
        <p:spPr>
          <a:xfrm>
            <a:off x="228600" y="990600"/>
            <a:ext cx="8610600" cy="4953000"/>
          </a:xfrm>
        </p:spPr>
        <p:txBody>
          <a:bodyPr>
            <a:normAutofit fontScale="92500" lnSpcReduction="20000"/>
          </a:bodyPr>
          <a:lstStyle/>
          <a:p>
            <a:pPr marL="344488" indent="-223838" algn="l">
              <a:buFont typeface="Arial" pitchFamily="34" charset="0"/>
              <a:buChar char="•"/>
              <a:tabLst>
                <a:tab pos="225425" algn="l"/>
              </a:tabLst>
            </a:pPr>
            <a:r>
              <a:rPr lang="en-US" sz="2400" b="1" dirty="0" smtClean="0">
                <a:solidFill>
                  <a:schemeClr val="tx1"/>
                </a:solidFill>
              </a:rPr>
              <a:t>National/International consultancy required for developing DSS &amp; IWRM and Flood forecasting studies</a:t>
            </a:r>
          </a:p>
          <a:p>
            <a:pPr marL="344488" indent="-223838" algn="l">
              <a:buFont typeface="Arial" pitchFamily="34" charset="0"/>
              <a:buChar char="•"/>
              <a:tabLst>
                <a:tab pos="225425" algn="l"/>
              </a:tabLst>
            </a:pPr>
            <a:endParaRPr lang="en-US" sz="2400" b="1" dirty="0" smtClean="0">
              <a:solidFill>
                <a:schemeClr val="tx1"/>
              </a:solidFill>
            </a:endParaRPr>
          </a:p>
          <a:p>
            <a:pPr marL="344488" indent="-223838" algn="l">
              <a:buFont typeface="Arial" pitchFamily="34" charset="0"/>
              <a:buChar char="•"/>
              <a:tabLst>
                <a:tab pos="225425" algn="l"/>
              </a:tabLst>
            </a:pPr>
            <a:r>
              <a:rPr lang="en-US" sz="2400" b="1" dirty="0" smtClean="0">
                <a:solidFill>
                  <a:schemeClr val="tx1"/>
                </a:solidFill>
              </a:rPr>
              <a:t>Required high resolution DEM for modeling purpose </a:t>
            </a:r>
          </a:p>
          <a:p>
            <a:pPr marL="344488" indent="-223838" algn="l">
              <a:buFont typeface="Arial" pitchFamily="34" charset="0"/>
              <a:buChar char="•"/>
              <a:tabLst>
                <a:tab pos="225425" algn="l"/>
              </a:tabLst>
            </a:pPr>
            <a:endParaRPr lang="en-US" sz="2400" b="1" dirty="0" smtClean="0">
              <a:solidFill>
                <a:schemeClr val="tx1"/>
              </a:solidFill>
            </a:endParaRPr>
          </a:p>
          <a:p>
            <a:pPr marL="344488" indent="-223838" algn="l">
              <a:buFont typeface="Arial" pitchFamily="34" charset="0"/>
              <a:buChar char="•"/>
              <a:tabLst>
                <a:tab pos="225425" algn="l"/>
              </a:tabLst>
            </a:pPr>
            <a:r>
              <a:rPr lang="en-US" sz="2400" b="1" dirty="0" smtClean="0">
                <a:solidFill>
                  <a:schemeClr val="tx1"/>
                </a:solidFill>
              </a:rPr>
              <a:t>Software for DSS – MIKE BASIN  or other Domain Software </a:t>
            </a:r>
          </a:p>
          <a:p>
            <a:pPr marL="344488" indent="-223838" algn="l">
              <a:buFont typeface="Arial" pitchFamily="34" charset="0"/>
              <a:buChar char="•"/>
              <a:tabLst>
                <a:tab pos="225425" algn="l"/>
              </a:tabLst>
            </a:pPr>
            <a:endParaRPr lang="en-US" sz="2400" b="1" dirty="0" smtClean="0">
              <a:solidFill>
                <a:schemeClr val="tx1"/>
              </a:solidFill>
            </a:endParaRPr>
          </a:p>
          <a:p>
            <a:pPr marL="344488" indent="-223838" algn="l">
              <a:buFont typeface="Arial" pitchFamily="34" charset="0"/>
              <a:buChar char="•"/>
              <a:tabLst>
                <a:tab pos="225425" algn="l"/>
              </a:tabLst>
            </a:pPr>
            <a:r>
              <a:rPr lang="en-US" sz="2400" b="1" dirty="0" smtClean="0">
                <a:solidFill>
                  <a:schemeClr val="tx1"/>
                </a:solidFill>
              </a:rPr>
              <a:t>Placing RLS in bridges – Need sanction from Public Works Department </a:t>
            </a:r>
          </a:p>
          <a:p>
            <a:pPr marL="344488" indent="-223838" algn="l">
              <a:buFont typeface="Arial" pitchFamily="34" charset="0"/>
              <a:buChar char="•"/>
              <a:tabLst>
                <a:tab pos="225425" algn="l"/>
              </a:tabLst>
            </a:pPr>
            <a:endParaRPr lang="en-US" sz="2400" b="1" dirty="0" smtClean="0">
              <a:solidFill>
                <a:schemeClr val="tx1"/>
              </a:solidFill>
            </a:endParaRPr>
          </a:p>
          <a:p>
            <a:pPr marL="344488" indent="-223838" algn="l">
              <a:buFont typeface="Arial" pitchFamily="34" charset="0"/>
              <a:buChar char="•"/>
              <a:tabLst>
                <a:tab pos="225425" algn="l"/>
              </a:tabLst>
            </a:pPr>
            <a:r>
              <a:rPr lang="en-US" sz="2400" b="1" dirty="0" smtClean="0">
                <a:solidFill>
                  <a:schemeClr val="tx1"/>
                </a:solidFill>
              </a:rPr>
              <a:t>Whether river cross sections to be surveyed for DSS or DEM is </a:t>
            </a:r>
            <a:r>
              <a:rPr lang="en-US" sz="2400" b="1" dirty="0" smtClean="0">
                <a:solidFill>
                  <a:schemeClr val="tx1"/>
                </a:solidFill>
              </a:rPr>
              <a:t>sufficient</a:t>
            </a:r>
          </a:p>
          <a:p>
            <a:pPr marL="344488" indent="-223838" algn="l">
              <a:tabLst>
                <a:tab pos="225425" algn="l"/>
              </a:tabLst>
            </a:pPr>
            <a:endParaRPr lang="en-US" sz="2400" b="1" dirty="0" smtClean="0">
              <a:solidFill>
                <a:schemeClr val="tx1"/>
              </a:solidFill>
            </a:endParaRPr>
          </a:p>
          <a:p>
            <a:pPr marL="344488" indent="-223838" algn="l">
              <a:buFont typeface="Arial" pitchFamily="34" charset="0"/>
              <a:buChar char="•"/>
              <a:tabLst>
                <a:tab pos="225425" algn="l"/>
              </a:tabLst>
            </a:pPr>
            <a:r>
              <a:rPr lang="en-US" sz="2400" b="1" dirty="0" smtClean="0">
                <a:solidFill>
                  <a:schemeClr val="tx1"/>
                </a:solidFill>
              </a:rPr>
              <a:t>Payment for Gauge readers pending </a:t>
            </a:r>
            <a:r>
              <a:rPr lang="en-US" sz="2400" b="1" dirty="0" err="1" smtClean="0">
                <a:solidFill>
                  <a:schemeClr val="tx1"/>
                </a:solidFill>
              </a:rPr>
              <a:t>eventhough</a:t>
            </a:r>
            <a:r>
              <a:rPr lang="en-US" sz="2400" b="1" dirty="0" smtClean="0">
                <a:solidFill>
                  <a:schemeClr val="tx1"/>
                </a:solidFill>
              </a:rPr>
              <a:t>  Financial sanction issued under NHP.</a:t>
            </a:r>
            <a:endParaRPr lang="en-US" sz="2400" b="1" dirty="0" smtClean="0">
              <a:solidFill>
                <a:schemeClr val="tx1"/>
              </a:solidFill>
            </a:endParaRPr>
          </a:p>
          <a:p>
            <a:pPr algn="l"/>
            <a:endParaRPr lang="en-US" sz="2400" b="1" dirty="0" smtClean="0">
              <a:solidFill>
                <a:schemeClr val="tx1"/>
              </a:solidFill>
            </a:endParaRPr>
          </a:p>
          <a:p>
            <a:pPr algn="just"/>
            <a:endParaRPr lang="en-US" sz="2400" dirty="0"/>
          </a:p>
        </p:txBody>
      </p:sp>
      <p:sp>
        <p:nvSpPr>
          <p:cNvPr id="4" name="TextBox 3"/>
          <p:cNvSpPr txBox="1"/>
          <p:nvPr/>
        </p:nvSpPr>
        <p:spPr>
          <a:xfrm>
            <a:off x="7239000" y="0"/>
            <a:ext cx="1905000" cy="369332"/>
          </a:xfrm>
          <a:prstGeom prst="rect">
            <a:avLst/>
          </a:prstGeom>
          <a:noFill/>
        </p:spPr>
        <p:txBody>
          <a:bodyPr wrap="square" rtlCol="0">
            <a:spAutoFit/>
          </a:bodyPr>
          <a:lstStyle/>
          <a:p>
            <a:r>
              <a:rPr lang="en-US" b="1" dirty="0" smtClean="0">
                <a:solidFill>
                  <a:schemeClr val="accent3">
                    <a:lumMod val="50000"/>
                  </a:schemeClr>
                </a:solidFill>
              </a:rPr>
              <a:t>Slide 13</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rmAutofit/>
          </a:bodyPr>
          <a:lstStyle/>
          <a:p>
            <a:r>
              <a:rPr lang="en-US" sz="3200" b="1" dirty="0" smtClean="0">
                <a:solidFill>
                  <a:srgbClr val="0070C0"/>
                </a:solidFill>
              </a:rPr>
              <a:t>Way forward</a:t>
            </a:r>
          </a:p>
        </p:txBody>
      </p:sp>
      <p:sp>
        <p:nvSpPr>
          <p:cNvPr id="3" name="Subtitle 2"/>
          <p:cNvSpPr>
            <a:spLocks noGrp="1"/>
          </p:cNvSpPr>
          <p:nvPr>
            <p:ph type="subTitle" idx="1"/>
          </p:nvPr>
        </p:nvSpPr>
        <p:spPr>
          <a:xfrm>
            <a:off x="533400" y="685800"/>
            <a:ext cx="7924800" cy="5486400"/>
          </a:xfrm>
        </p:spPr>
        <p:txBody>
          <a:bodyPr>
            <a:normAutofit fontScale="25000" lnSpcReduction="20000"/>
          </a:bodyPr>
          <a:lstStyle/>
          <a:p>
            <a:pPr marL="404813" indent="-404813" algn="l">
              <a:buFont typeface="+mj-lt"/>
              <a:buAutoNum type="romanUcPeriod"/>
            </a:pPr>
            <a:r>
              <a:rPr lang="en-US" sz="8000" b="1" dirty="0" smtClean="0">
                <a:solidFill>
                  <a:schemeClr val="tx1"/>
                </a:solidFill>
              </a:rPr>
              <a:t>Outcome </a:t>
            </a:r>
          </a:p>
          <a:p>
            <a:pPr marL="404813" indent="-404813" algn="l"/>
            <a:r>
              <a:rPr lang="en-US" sz="8000" b="1" dirty="0" smtClean="0">
                <a:solidFill>
                  <a:schemeClr val="tx1"/>
                </a:solidFill>
              </a:rPr>
              <a:t>	Following parameters will  have to be identified and is  to be monitored for the successful completion of the project</a:t>
            </a:r>
          </a:p>
          <a:p>
            <a:pPr marL="404813" indent="-404813" algn="l"/>
            <a:endParaRPr lang="en-US" sz="8000" b="1" dirty="0" smtClean="0">
              <a:solidFill>
                <a:schemeClr val="tx1"/>
              </a:solidFill>
            </a:endParaRPr>
          </a:p>
          <a:p>
            <a:pPr marL="630238" indent="284163" algn="l">
              <a:buFont typeface="+mj-lt"/>
              <a:buAutoNum type="arabicPeriod"/>
            </a:pPr>
            <a:r>
              <a:rPr lang="en-US" sz="8000" b="1" dirty="0" smtClean="0">
                <a:solidFill>
                  <a:schemeClr val="tx1"/>
                </a:solidFill>
              </a:rPr>
              <a:t>Issues in the water sector in each River Basin. This will be 	identified with </a:t>
            </a:r>
            <a:r>
              <a:rPr lang="en-US" sz="8000" b="1" dirty="0" err="1" smtClean="0">
                <a:solidFill>
                  <a:schemeClr val="tx1"/>
                </a:solidFill>
              </a:rPr>
              <a:t>Haritha</a:t>
            </a:r>
            <a:r>
              <a:rPr lang="en-US" sz="8000" b="1" dirty="0" smtClean="0">
                <a:solidFill>
                  <a:schemeClr val="tx1"/>
                </a:solidFill>
              </a:rPr>
              <a:t> Kerala Mission and convening workshops</a:t>
            </a:r>
          </a:p>
          <a:p>
            <a:pPr marL="630238" indent="284163" algn="l"/>
            <a:endParaRPr lang="en-US" sz="8000" b="1" dirty="0" smtClean="0">
              <a:solidFill>
                <a:schemeClr val="tx1"/>
              </a:solidFill>
            </a:endParaRPr>
          </a:p>
          <a:p>
            <a:pPr marL="630238" indent="284163" algn="l">
              <a:buFont typeface="+mj-lt"/>
              <a:buAutoNum type="arabicPeriod"/>
            </a:pPr>
            <a:r>
              <a:rPr lang="en-US" sz="8000" b="1" dirty="0" smtClean="0">
                <a:solidFill>
                  <a:schemeClr val="tx1"/>
                </a:solidFill>
              </a:rPr>
              <a:t>Solutions to the issues on Water availability, Irrigation 	requirement, WQ etc.</a:t>
            </a:r>
          </a:p>
          <a:p>
            <a:pPr marL="630238" indent="284163" algn="l">
              <a:buFont typeface="+mj-lt"/>
              <a:buAutoNum type="arabicPeriod"/>
            </a:pPr>
            <a:endParaRPr lang="en-US" sz="8000" b="1" dirty="0" smtClean="0">
              <a:solidFill>
                <a:schemeClr val="tx1"/>
              </a:solidFill>
            </a:endParaRPr>
          </a:p>
          <a:p>
            <a:pPr marL="630238" indent="284163" algn="l">
              <a:buFont typeface="+mj-lt"/>
              <a:buAutoNum type="arabicPeriod"/>
            </a:pPr>
            <a:r>
              <a:rPr lang="en-US" sz="8000" b="1" dirty="0" smtClean="0">
                <a:solidFill>
                  <a:schemeClr val="tx1"/>
                </a:solidFill>
              </a:rPr>
              <a:t>Solutions shall be vetted by conducting workshops by Stake 	holders</a:t>
            </a:r>
          </a:p>
          <a:p>
            <a:pPr marL="630238" indent="284163" algn="l">
              <a:buFont typeface="+mj-lt"/>
              <a:buAutoNum type="arabicPeriod"/>
            </a:pPr>
            <a:endParaRPr lang="en-US" sz="8000" b="1" dirty="0" smtClean="0">
              <a:solidFill>
                <a:schemeClr val="tx1"/>
              </a:solidFill>
            </a:endParaRPr>
          </a:p>
          <a:p>
            <a:pPr marL="630238" indent="284163" algn="l">
              <a:buFont typeface="+mj-lt"/>
              <a:buAutoNum type="arabicPeriod"/>
            </a:pPr>
            <a:r>
              <a:rPr lang="en-US" sz="8000" b="1" dirty="0" smtClean="0">
                <a:solidFill>
                  <a:schemeClr val="tx1"/>
                </a:solidFill>
              </a:rPr>
              <a:t>Transferring the solutions to the implementing agencies</a:t>
            </a:r>
          </a:p>
          <a:p>
            <a:pPr marL="630238" indent="284163" algn="l">
              <a:buFont typeface="+mj-lt"/>
              <a:buAutoNum type="arabicPeriod"/>
            </a:pPr>
            <a:endParaRPr lang="en-US" sz="8000" b="1" dirty="0" smtClean="0">
              <a:solidFill>
                <a:schemeClr val="tx1"/>
              </a:solidFill>
            </a:endParaRPr>
          </a:p>
          <a:p>
            <a:pPr marL="630238" indent="284163" algn="l">
              <a:buFont typeface="+mj-lt"/>
              <a:buAutoNum type="arabicPeriod"/>
            </a:pPr>
            <a:r>
              <a:rPr lang="en-US" sz="8000" b="1" dirty="0" smtClean="0">
                <a:solidFill>
                  <a:schemeClr val="tx1"/>
                </a:solidFill>
              </a:rPr>
              <a:t>Implementation of solutions</a:t>
            </a:r>
          </a:p>
          <a:p>
            <a:pPr marL="630238" indent="284163" algn="l"/>
            <a:endParaRPr lang="en-US" sz="8000" b="1" dirty="0" smtClean="0">
              <a:solidFill>
                <a:schemeClr val="tx1"/>
              </a:solidFill>
            </a:endParaRPr>
          </a:p>
          <a:p>
            <a:pPr marL="514350" indent="-514350" algn="l">
              <a:buAutoNum type="romanUcPeriod" startAt="2"/>
            </a:pPr>
            <a:r>
              <a:rPr lang="en-US" sz="8000" b="1" dirty="0" smtClean="0">
                <a:solidFill>
                  <a:schemeClr val="tx1"/>
                </a:solidFill>
              </a:rPr>
              <a:t>Social Auditing of  Outcomes and Data collection</a:t>
            </a:r>
          </a:p>
          <a:p>
            <a:pPr marL="514350" indent="-514350" algn="l"/>
            <a:r>
              <a:rPr lang="en-US" sz="8000" b="1" dirty="0" smtClean="0">
                <a:solidFill>
                  <a:schemeClr val="tx1"/>
                </a:solidFill>
              </a:rPr>
              <a:t>		This will perfect the outcomes and will help in improving the quality of data collection.</a:t>
            </a:r>
          </a:p>
          <a:p>
            <a:pPr marL="514350" indent="-514350" algn="l"/>
            <a:r>
              <a:rPr lang="en-US" sz="8000" b="1" dirty="0" smtClean="0">
                <a:solidFill>
                  <a:schemeClr val="tx1"/>
                </a:solidFill>
              </a:rPr>
              <a:t>	</a:t>
            </a:r>
          </a:p>
          <a:p>
            <a:pPr marL="514350" indent="-514350" algn="l"/>
            <a:r>
              <a:rPr lang="en-US" sz="4200" b="1" dirty="0" smtClean="0">
                <a:solidFill>
                  <a:schemeClr val="tx1"/>
                </a:solidFill>
              </a:rPr>
              <a:t>		</a:t>
            </a:r>
          </a:p>
          <a:p>
            <a:pPr marL="404813" indent="-404813" algn="l"/>
            <a:endParaRPr lang="en-US" sz="2400" b="1" dirty="0" smtClean="0">
              <a:solidFill>
                <a:schemeClr val="tx1"/>
              </a:solidFill>
            </a:endParaRPr>
          </a:p>
          <a:p>
            <a:pPr marL="404813" indent="-404813" algn="l"/>
            <a:endParaRPr lang="en-US" sz="2400" b="1" dirty="0" smtClean="0">
              <a:solidFill>
                <a:schemeClr val="tx1"/>
              </a:solidFill>
            </a:endParaRPr>
          </a:p>
        </p:txBody>
      </p:sp>
      <p:sp>
        <p:nvSpPr>
          <p:cNvPr id="4" name="TextBox 3"/>
          <p:cNvSpPr txBox="1"/>
          <p:nvPr/>
        </p:nvSpPr>
        <p:spPr>
          <a:xfrm>
            <a:off x="7239000" y="0"/>
            <a:ext cx="1676400" cy="369332"/>
          </a:xfrm>
          <a:prstGeom prst="rect">
            <a:avLst/>
          </a:prstGeom>
          <a:noFill/>
        </p:spPr>
        <p:txBody>
          <a:bodyPr wrap="square" rtlCol="0">
            <a:spAutoFit/>
          </a:bodyPr>
          <a:lstStyle/>
          <a:p>
            <a:r>
              <a:rPr lang="en-US" b="1" dirty="0" smtClean="0">
                <a:solidFill>
                  <a:schemeClr val="accent3">
                    <a:lumMod val="50000"/>
                  </a:schemeClr>
                </a:solidFill>
              </a:rPr>
              <a:t>Slide 14</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667000"/>
            <a:ext cx="9144000" cy="1323439"/>
          </a:xfrm>
          <a:prstGeom prst="rect">
            <a:avLst/>
          </a:prstGeom>
          <a:noFill/>
        </p:spPr>
        <p:txBody>
          <a:bodyPr wrap="square" rtlCol="0">
            <a:spAutoFit/>
          </a:bodyPr>
          <a:lstStyle/>
          <a:p>
            <a:pPr algn="ctr"/>
            <a:r>
              <a:rPr lang="en-US" sz="8000" b="1" dirty="0" smtClean="0">
                <a:solidFill>
                  <a:srgbClr val="0070C0"/>
                </a:solidFill>
              </a:rPr>
              <a:t>Thank You</a:t>
            </a:r>
            <a:endParaRPr lang="en-US" sz="8000" b="1" dirty="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334962"/>
          </a:xfrm>
        </p:spPr>
        <p:txBody>
          <a:bodyPr>
            <a:noAutofit/>
          </a:bodyPr>
          <a:lstStyle/>
          <a:p>
            <a:r>
              <a:rPr lang="en-US" sz="3600" b="1" dirty="0" smtClean="0">
                <a:solidFill>
                  <a:srgbClr val="0070C0"/>
                </a:solidFill>
                <a:cs typeface="Arial" pitchFamily="34" charset="0"/>
              </a:rPr>
              <a:t>Details of SPMU</a:t>
            </a:r>
            <a:endParaRPr lang="en-US" sz="3600" b="1" dirty="0">
              <a:solidFill>
                <a:srgbClr val="0070C0"/>
              </a:solidFill>
              <a:cs typeface="Arial" pitchFamily="34" charset="0"/>
            </a:endParaRPr>
          </a:p>
        </p:txBody>
      </p:sp>
      <p:sp>
        <p:nvSpPr>
          <p:cNvPr id="5" name="TextBox 4"/>
          <p:cNvSpPr txBox="1"/>
          <p:nvPr/>
        </p:nvSpPr>
        <p:spPr>
          <a:xfrm>
            <a:off x="152400" y="990600"/>
            <a:ext cx="8763000" cy="4031873"/>
          </a:xfrm>
          <a:prstGeom prst="rect">
            <a:avLst/>
          </a:prstGeom>
          <a:noFill/>
        </p:spPr>
        <p:txBody>
          <a:bodyPr wrap="square" rtlCol="0">
            <a:spAutoFit/>
          </a:bodyPr>
          <a:lstStyle/>
          <a:p>
            <a:pPr algn="just"/>
            <a:r>
              <a:rPr lang="en-US" sz="2400" dirty="0" smtClean="0"/>
              <a:t>Water Resources Department, Govt. of Kerala have constituted the SPMU for National Hydrology Project in respect of  Surface Water with </a:t>
            </a:r>
            <a:r>
              <a:rPr lang="en-US" sz="2400" b="1" dirty="0" smtClean="0"/>
              <a:t>19 Officials  </a:t>
            </a:r>
            <a:r>
              <a:rPr lang="en-US" sz="2400" dirty="0" smtClean="0"/>
              <a:t>vide order </a:t>
            </a:r>
            <a:r>
              <a:rPr lang="en-US" sz="2400" b="1" dirty="0" smtClean="0">
                <a:solidFill>
                  <a:schemeClr val="accent2">
                    <a:lumMod val="75000"/>
                  </a:schemeClr>
                </a:solidFill>
              </a:rPr>
              <a:t>GO (MS) No. 44/2016/WRD Dated, </a:t>
            </a:r>
            <a:r>
              <a:rPr lang="en-US" sz="2400" b="1" dirty="0" err="1" smtClean="0">
                <a:solidFill>
                  <a:schemeClr val="accent2">
                    <a:lumMod val="75000"/>
                  </a:schemeClr>
                </a:solidFill>
              </a:rPr>
              <a:t>Thiruvananthapuram</a:t>
            </a:r>
            <a:r>
              <a:rPr lang="en-US" sz="2400" b="1" dirty="0" smtClean="0">
                <a:solidFill>
                  <a:schemeClr val="accent2">
                    <a:lumMod val="75000"/>
                  </a:schemeClr>
                </a:solidFill>
              </a:rPr>
              <a:t>, 15/07/2016</a:t>
            </a:r>
          </a:p>
          <a:p>
            <a:pPr algn="just"/>
            <a:endParaRPr lang="en-US" sz="2400" dirty="0" smtClean="0"/>
          </a:p>
          <a:p>
            <a:pPr algn="ctr"/>
            <a:r>
              <a:rPr lang="en-US" sz="2800" b="1" dirty="0" smtClean="0"/>
              <a:t>The  SPMU is headed by the  Chief Engineer (I&amp;D), IDRB as the Co-</a:t>
            </a:r>
            <a:r>
              <a:rPr lang="en-US" sz="2800" b="1" dirty="0" err="1" smtClean="0"/>
              <a:t>ordinator</a:t>
            </a:r>
            <a:r>
              <a:rPr lang="en-US" sz="2800" b="1" dirty="0" smtClean="0"/>
              <a:t> and Project Director  of NHP.</a:t>
            </a:r>
          </a:p>
          <a:p>
            <a:pPr algn="just"/>
            <a:endParaRPr lang="en-US" sz="2400" b="1" dirty="0" smtClean="0"/>
          </a:p>
          <a:p>
            <a:pPr algn="ctr"/>
            <a:r>
              <a:rPr lang="en-US" sz="2800" b="1" dirty="0" smtClean="0"/>
              <a:t>Director, IDRB is the Nodal Officer of NHP</a:t>
            </a:r>
          </a:p>
          <a:p>
            <a:pPr algn="ctr"/>
            <a:endParaRPr lang="en-US" sz="2800" b="1" dirty="0" smtClean="0"/>
          </a:p>
        </p:txBody>
      </p:sp>
      <p:sp>
        <p:nvSpPr>
          <p:cNvPr id="8" name="TextBox 7"/>
          <p:cNvSpPr txBox="1"/>
          <p:nvPr/>
        </p:nvSpPr>
        <p:spPr>
          <a:xfrm>
            <a:off x="7391400" y="228600"/>
            <a:ext cx="1752600" cy="369332"/>
          </a:xfrm>
          <a:prstGeom prst="rect">
            <a:avLst/>
          </a:prstGeom>
          <a:noFill/>
        </p:spPr>
        <p:txBody>
          <a:bodyPr wrap="square" rtlCol="0">
            <a:spAutoFit/>
          </a:bodyPr>
          <a:lstStyle/>
          <a:p>
            <a:r>
              <a:rPr lang="en-US" b="1" dirty="0" smtClean="0">
                <a:solidFill>
                  <a:schemeClr val="accent3">
                    <a:lumMod val="50000"/>
                  </a:schemeClr>
                </a:solidFill>
              </a:rPr>
              <a:t>Slide 1 </a:t>
            </a:r>
            <a:r>
              <a:rPr lang="en-US" b="1" dirty="0" err="1" smtClean="0">
                <a:solidFill>
                  <a:schemeClr val="accent3">
                    <a:lumMod val="50000"/>
                  </a:schemeClr>
                </a:solidFill>
              </a:rPr>
              <a:t>contd</a:t>
            </a:r>
            <a:r>
              <a:rPr lang="en-US" b="1" dirty="0" smtClean="0">
                <a:solidFill>
                  <a:schemeClr val="accent3">
                    <a:lumMod val="50000"/>
                  </a:schemeClr>
                </a:solidFill>
              </a:rPr>
              <a:t>…</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09600"/>
          </a:xfrm>
        </p:spPr>
        <p:txBody>
          <a:bodyPr>
            <a:normAutofit/>
          </a:bodyPr>
          <a:lstStyle/>
          <a:p>
            <a:r>
              <a:rPr lang="en-US" sz="3200" b="1" dirty="0" smtClean="0">
                <a:solidFill>
                  <a:srgbClr val="0070C0"/>
                </a:solidFill>
                <a:cs typeface="Arial" pitchFamily="34" charset="0"/>
              </a:rPr>
              <a:t>SPMU Members</a:t>
            </a:r>
          </a:p>
        </p:txBody>
      </p:sp>
      <p:graphicFrame>
        <p:nvGraphicFramePr>
          <p:cNvPr id="4" name="Table 3"/>
          <p:cNvGraphicFramePr>
            <a:graphicFrameLocks noGrp="1"/>
          </p:cNvGraphicFramePr>
          <p:nvPr/>
        </p:nvGraphicFramePr>
        <p:xfrm>
          <a:off x="685799" y="609598"/>
          <a:ext cx="7924801" cy="6096260"/>
        </p:xfrm>
        <a:graphic>
          <a:graphicData uri="http://schemas.openxmlformats.org/drawingml/2006/table">
            <a:tbl>
              <a:tblPr/>
              <a:tblGrid>
                <a:gridCol w="652631"/>
                <a:gridCol w="5549388"/>
                <a:gridCol w="1722782"/>
              </a:tblGrid>
              <a:tr h="487940">
                <a:tc>
                  <a:txBody>
                    <a:bodyPr/>
                    <a:lstStyle/>
                    <a:p>
                      <a:pPr marL="0" marR="0">
                        <a:lnSpc>
                          <a:spcPct val="115000"/>
                        </a:lnSpc>
                        <a:spcBef>
                          <a:spcPts val="0"/>
                        </a:spcBef>
                        <a:spcAft>
                          <a:spcPts val="0"/>
                        </a:spcAft>
                      </a:pPr>
                      <a:r>
                        <a:rPr lang="en-US" sz="2000" b="1" dirty="0" err="1">
                          <a:latin typeface="+mj-lt"/>
                          <a:ea typeface="Times New Roman"/>
                          <a:cs typeface="Times New Roman"/>
                        </a:rPr>
                        <a:t>Sl</a:t>
                      </a:r>
                      <a:r>
                        <a:rPr lang="en-US" sz="2000" b="1" dirty="0">
                          <a:latin typeface="+mj-lt"/>
                          <a:ea typeface="Times New Roman"/>
                          <a:cs typeface="Times New Roman"/>
                        </a:rPr>
                        <a:t> No</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a:latin typeface="+mj-lt"/>
                          <a:ea typeface="Times New Roman"/>
                          <a:cs typeface="Times New Roman"/>
                        </a:rPr>
                        <a:t>Position in SPMU</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err="1">
                          <a:latin typeface="+mj-lt"/>
                          <a:ea typeface="Times New Roman"/>
                          <a:cs typeface="Times New Roman"/>
                        </a:rPr>
                        <a:t>Nos</a:t>
                      </a:r>
                      <a:endParaRPr lang="en-US" sz="2000" b="1" dirty="0">
                        <a:latin typeface="+mj-lt"/>
                        <a:ea typeface="Times New Roman"/>
                        <a:cs typeface="Times New Roman"/>
                      </a:endParaRP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Co-</a:t>
                      </a:r>
                      <a:r>
                        <a:rPr lang="en-US" sz="2000" b="1" dirty="0" err="1">
                          <a:latin typeface="+mj-lt"/>
                          <a:ea typeface="Times New Roman"/>
                          <a:cs typeface="Times New Roman"/>
                        </a:rPr>
                        <a:t>ordinator</a:t>
                      </a:r>
                      <a:r>
                        <a:rPr lang="en-US" sz="2000" b="1" dirty="0">
                          <a:latin typeface="+mj-lt"/>
                          <a:ea typeface="Times New Roman"/>
                          <a:cs typeface="Times New Roman"/>
                        </a:rPr>
                        <a:t> &amp; Project Director</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2</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Nodal Officer</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3</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Sr. Water </a:t>
                      </a:r>
                      <a:r>
                        <a:rPr lang="en-US" sz="2000" b="1" dirty="0" smtClean="0">
                          <a:latin typeface="+mj-lt"/>
                          <a:ea typeface="Times New Roman"/>
                          <a:cs typeface="Times New Roman"/>
                        </a:rPr>
                        <a:t>Management Expert</a:t>
                      </a:r>
                      <a:endParaRPr lang="en-US" sz="2000" b="1" dirty="0">
                        <a:latin typeface="+mj-lt"/>
                        <a:ea typeface="Times New Roman"/>
                        <a:cs typeface="Times New Roman"/>
                      </a:endParaRP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4</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Hydrologist</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5</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err="1">
                          <a:latin typeface="+mj-lt"/>
                          <a:ea typeface="Times New Roman"/>
                          <a:cs typeface="Times New Roman"/>
                        </a:rPr>
                        <a:t>Modeller</a:t>
                      </a:r>
                      <a:endParaRPr lang="en-US" sz="2000" b="1" dirty="0">
                        <a:latin typeface="+mj-lt"/>
                        <a:ea typeface="Times New Roman"/>
                        <a:cs typeface="Times New Roman"/>
                      </a:endParaRP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2</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314357">
                <a:tc>
                  <a:txBody>
                    <a:bodyPr/>
                    <a:lstStyle/>
                    <a:p>
                      <a:pPr marL="0" marR="0">
                        <a:lnSpc>
                          <a:spcPct val="115000"/>
                        </a:lnSpc>
                        <a:spcBef>
                          <a:spcPts val="0"/>
                        </a:spcBef>
                        <a:spcAft>
                          <a:spcPts val="0"/>
                        </a:spcAft>
                      </a:pPr>
                      <a:r>
                        <a:rPr lang="en-US" sz="2000" b="1">
                          <a:latin typeface="+mj-lt"/>
                          <a:ea typeface="Times New Roman"/>
                          <a:cs typeface="Times New Roman"/>
                        </a:rPr>
                        <a:t>6</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smtClean="0">
                          <a:latin typeface="+mj-lt"/>
                          <a:ea typeface="Times New Roman"/>
                          <a:cs typeface="Times New Roman"/>
                        </a:rPr>
                        <a:t>Hydro-Met Instrumentation </a:t>
                      </a:r>
                      <a:r>
                        <a:rPr lang="en-US" sz="2000" b="1" dirty="0">
                          <a:latin typeface="+mj-lt"/>
                          <a:ea typeface="Times New Roman"/>
                          <a:cs typeface="Times New Roman"/>
                        </a:rPr>
                        <a:t>Expert</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2</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304800">
                <a:tc>
                  <a:txBody>
                    <a:bodyPr/>
                    <a:lstStyle/>
                    <a:p>
                      <a:pPr marL="0" marR="0">
                        <a:lnSpc>
                          <a:spcPct val="115000"/>
                        </a:lnSpc>
                        <a:spcBef>
                          <a:spcPts val="0"/>
                        </a:spcBef>
                        <a:spcAft>
                          <a:spcPts val="0"/>
                        </a:spcAft>
                      </a:pPr>
                      <a:r>
                        <a:rPr lang="en-US" sz="2000" b="1">
                          <a:latin typeface="+mj-lt"/>
                          <a:ea typeface="Times New Roman"/>
                          <a:cs typeface="Times New Roman"/>
                        </a:rPr>
                        <a:t>7</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Database </a:t>
                      </a:r>
                      <a:r>
                        <a:rPr lang="en-US" sz="2000" b="1" dirty="0" smtClean="0">
                          <a:latin typeface="+mj-lt"/>
                          <a:ea typeface="Times New Roman"/>
                          <a:cs typeface="Times New Roman"/>
                        </a:rPr>
                        <a:t>Management Expert</a:t>
                      </a:r>
                      <a:endParaRPr lang="en-US" sz="2000" b="1" dirty="0">
                        <a:latin typeface="+mj-lt"/>
                        <a:ea typeface="Times New Roman"/>
                        <a:cs typeface="Times New Roman"/>
                      </a:endParaRP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8</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IT/Web Designing Expert</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9</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GIS Expert</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10</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Data Entry Operator</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2</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11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Accounts Officer</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12</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Assistant Accounts Officer</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345095">
                <a:tc>
                  <a:txBody>
                    <a:bodyPr/>
                    <a:lstStyle/>
                    <a:p>
                      <a:pPr marL="0" marR="0">
                        <a:lnSpc>
                          <a:spcPct val="115000"/>
                        </a:lnSpc>
                        <a:spcBef>
                          <a:spcPts val="0"/>
                        </a:spcBef>
                        <a:spcAft>
                          <a:spcPts val="0"/>
                        </a:spcAft>
                      </a:pPr>
                      <a:r>
                        <a:rPr lang="en-US" sz="2000" b="1">
                          <a:latin typeface="+mj-lt"/>
                          <a:ea typeface="Times New Roman"/>
                          <a:cs typeface="Times New Roman"/>
                        </a:rPr>
                        <a:t>13</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Procurement </a:t>
                      </a:r>
                      <a:r>
                        <a:rPr lang="en-US" sz="2000" b="1" dirty="0" smtClean="0">
                          <a:latin typeface="+mj-lt"/>
                          <a:ea typeface="Times New Roman"/>
                          <a:cs typeface="Times New Roman"/>
                        </a:rPr>
                        <a:t>Expert (Instrument </a:t>
                      </a:r>
                      <a:r>
                        <a:rPr lang="en-US" sz="2000" b="1" dirty="0">
                          <a:latin typeface="+mj-lt"/>
                          <a:ea typeface="Times New Roman"/>
                          <a:cs typeface="Times New Roman"/>
                        </a:rPr>
                        <a:t>/ IT related)</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304800">
                <a:tc>
                  <a:txBody>
                    <a:bodyPr/>
                    <a:lstStyle/>
                    <a:p>
                      <a:pPr marL="0" marR="0">
                        <a:lnSpc>
                          <a:spcPct val="115000"/>
                        </a:lnSpc>
                        <a:spcBef>
                          <a:spcPts val="0"/>
                        </a:spcBef>
                        <a:spcAft>
                          <a:spcPts val="0"/>
                        </a:spcAft>
                      </a:pPr>
                      <a:r>
                        <a:rPr lang="en-US" sz="2000" b="1">
                          <a:latin typeface="+mj-lt"/>
                          <a:ea typeface="Times New Roman"/>
                          <a:cs typeface="Times New Roman"/>
                        </a:rPr>
                        <a:t>14</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Procurement Expert (Goods and Consultancy)</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15</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MIS Expert</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r h="281501">
                <a:tc>
                  <a:txBody>
                    <a:bodyPr/>
                    <a:lstStyle/>
                    <a:p>
                      <a:pPr marL="0" marR="0">
                        <a:lnSpc>
                          <a:spcPct val="115000"/>
                        </a:lnSpc>
                        <a:spcBef>
                          <a:spcPts val="0"/>
                        </a:spcBef>
                        <a:spcAft>
                          <a:spcPts val="0"/>
                        </a:spcAft>
                      </a:pPr>
                      <a:r>
                        <a:rPr lang="en-US" sz="2000" b="1">
                          <a:latin typeface="+mj-lt"/>
                          <a:ea typeface="Times New Roman"/>
                          <a:cs typeface="Times New Roman"/>
                        </a:rPr>
                        <a:t>16</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nSpc>
                          <a:spcPct val="115000"/>
                        </a:lnSpc>
                        <a:spcBef>
                          <a:spcPts val="0"/>
                        </a:spcBef>
                        <a:spcAft>
                          <a:spcPts val="0"/>
                        </a:spcAft>
                      </a:pPr>
                      <a:r>
                        <a:rPr lang="en-US" sz="2000" b="1" dirty="0">
                          <a:latin typeface="+mj-lt"/>
                          <a:ea typeface="Times New Roman"/>
                          <a:cs typeface="Times New Roman"/>
                        </a:rPr>
                        <a:t>M&amp;E Expert</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algn="ctr">
                        <a:lnSpc>
                          <a:spcPct val="115000"/>
                        </a:lnSpc>
                        <a:spcBef>
                          <a:spcPts val="0"/>
                        </a:spcBef>
                        <a:spcAft>
                          <a:spcPts val="0"/>
                        </a:spcAft>
                      </a:pPr>
                      <a:r>
                        <a:rPr lang="en-US" sz="2000" b="1" dirty="0">
                          <a:latin typeface="+mj-lt"/>
                          <a:ea typeface="Times New Roman"/>
                          <a:cs typeface="Times New Roman"/>
                        </a:rPr>
                        <a:t>1</a:t>
                      </a:r>
                    </a:p>
                  </a:txBody>
                  <a:tcPr marL="42294" marR="42294" marT="0" marB="0">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7" name="TextBox 6"/>
          <p:cNvSpPr txBox="1"/>
          <p:nvPr/>
        </p:nvSpPr>
        <p:spPr>
          <a:xfrm>
            <a:off x="6858000" y="0"/>
            <a:ext cx="1905000" cy="369332"/>
          </a:xfrm>
          <a:prstGeom prst="rect">
            <a:avLst/>
          </a:prstGeom>
          <a:noFill/>
        </p:spPr>
        <p:txBody>
          <a:bodyPr wrap="square" rtlCol="0">
            <a:spAutoFit/>
          </a:bodyPr>
          <a:lstStyle/>
          <a:p>
            <a:r>
              <a:rPr lang="en-US" b="1" dirty="0" smtClean="0">
                <a:solidFill>
                  <a:schemeClr val="accent3">
                    <a:lumMod val="50000"/>
                  </a:schemeClr>
                </a:solidFill>
              </a:rPr>
              <a:t>Slide 1 </a:t>
            </a:r>
            <a:r>
              <a:rPr lang="en-US" b="1" dirty="0" err="1" smtClean="0">
                <a:solidFill>
                  <a:schemeClr val="accent3">
                    <a:lumMod val="50000"/>
                  </a:schemeClr>
                </a:solidFill>
              </a:rPr>
              <a:t>contd</a:t>
            </a:r>
            <a:r>
              <a:rPr lang="en-US" b="1" dirty="0" smtClean="0">
                <a:solidFill>
                  <a:schemeClr val="accent3">
                    <a:lumMod val="50000"/>
                  </a:schemeClr>
                </a:solidFill>
              </a:rPr>
              <a:t>….</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33400"/>
            <a:ext cx="6400800" cy="563562"/>
          </a:xfrm>
        </p:spPr>
        <p:txBody>
          <a:bodyPr>
            <a:noAutofit/>
          </a:bodyPr>
          <a:lstStyle/>
          <a:p>
            <a:r>
              <a:rPr lang="en-US" sz="3600" b="1" dirty="0" smtClean="0">
                <a:solidFill>
                  <a:srgbClr val="0070C0"/>
                </a:solidFill>
                <a:cs typeface="Arial" pitchFamily="34" charset="0"/>
              </a:rPr>
              <a:t>Funds Received &amp; Expenditure</a:t>
            </a:r>
            <a:endParaRPr lang="en-US" sz="3600" b="1" dirty="0">
              <a:solidFill>
                <a:srgbClr val="0070C0"/>
              </a:solidFill>
              <a:cs typeface="Arial" pitchFamily="34" charset="0"/>
            </a:endParaRPr>
          </a:p>
        </p:txBody>
      </p:sp>
      <p:graphicFrame>
        <p:nvGraphicFramePr>
          <p:cNvPr id="4" name="Content Placeholder 3"/>
          <p:cNvGraphicFramePr>
            <a:graphicFrameLocks noGrp="1"/>
          </p:cNvGraphicFramePr>
          <p:nvPr>
            <p:ph idx="1"/>
          </p:nvPr>
        </p:nvGraphicFramePr>
        <p:xfrm>
          <a:off x="228600" y="1600200"/>
          <a:ext cx="8610600" cy="3035174"/>
        </p:xfrm>
        <a:graphic>
          <a:graphicData uri="http://schemas.openxmlformats.org/drawingml/2006/table">
            <a:tbl>
              <a:tblPr firstRow="1" bandRow="1">
                <a:tableStyleId>{5940675A-B579-460E-94D1-54222C63F5DA}</a:tableStyleId>
              </a:tblPr>
              <a:tblGrid>
                <a:gridCol w="2152650"/>
                <a:gridCol w="2152650"/>
                <a:gridCol w="2152650"/>
                <a:gridCol w="2152650"/>
              </a:tblGrid>
              <a:tr h="923227">
                <a:tc gridSpan="2">
                  <a:txBody>
                    <a:bodyPr/>
                    <a:lstStyle/>
                    <a:p>
                      <a:pPr algn="ctr"/>
                      <a:r>
                        <a:rPr lang="en-US" sz="3200" b="1" dirty="0" smtClean="0">
                          <a:solidFill>
                            <a:srgbClr val="C00000"/>
                          </a:solidFill>
                        </a:rPr>
                        <a:t>2016-17</a:t>
                      </a:r>
                      <a:endParaRPr lang="en-US" sz="3200" b="1" dirty="0">
                        <a:solidFill>
                          <a:srgbClr val="C00000"/>
                        </a:solidFill>
                      </a:endParaRPr>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hMerge="1">
                  <a:txBody>
                    <a:bodyPr/>
                    <a:lstStyle/>
                    <a:p>
                      <a:endParaRPr lang="en-US" dirty="0"/>
                    </a:p>
                  </a:txBody>
                  <a:tcPr/>
                </a:tc>
                <a:tc gridSpan="2">
                  <a:txBody>
                    <a:bodyPr/>
                    <a:lstStyle/>
                    <a:p>
                      <a:pPr marL="0" algn="ctr" defTabSz="914400" rtl="0" eaLnBrk="1" latinLnBrk="0" hangingPunct="1"/>
                      <a:r>
                        <a:rPr lang="en-US" sz="3200" b="1" kern="1200" dirty="0" smtClean="0">
                          <a:solidFill>
                            <a:srgbClr val="C00000"/>
                          </a:solidFill>
                        </a:rPr>
                        <a:t>2017-18</a:t>
                      </a:r>
                      <a:endParaRPr lang="en-US" sz="3200" b="1" kern="1200" dirty="0" smtClean="0">
                        <a:solidFill>
                          <a:srgbClr val="C00000"/>
                        </a:solidFill>
                        <a:latin typeface="+mn-lt"/>
                        <a:ea typeface="+mn-ea"/>
                        <a:cs typeface="+mn-cs"/>
                      </a:endParaRPr>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hMerge="1">
                  <a:txBody>
                    <a:bodyPr/>
                    <a:lstStyle/>
                    <a:p>
                      <a:endParaRPr lang="en-US" dirty="0"/>
                    </a:p>
                  </a:txBody>
                  <a:tcPr/>
                </a:tc>
              </a:tr>
              <a:tr h="735520">
                <a:tc>
                  <a:txBody>
                    <a:bodyPr/>
                    <a:lstStyle/>
                    <a:p>
                      <a:pPr algn="ctr"/>
                      <a:r>
                        <a:rPr lang="en-US" sz="2400" dirty="0" smtClean="0"/>
                        <a:t>Funds Received</a:t>
                      </a:r>
                    </a:p>
                    <a:p>
                      <a:pPr algn="ctr"/>
                      <a:r>
                        <a:rPr lang="en-US" sz="2400" dirty="0" smtClean="0"/>
                        <a:t>(Rs. In </a:t>
                      </a:r>
                      <a:r>
                        <a:rPr lang="en-US" sz="2400" dirty="0" err="1" smtClean="0"/>
                        <a:t>Lakhs</a:t>
                      </a:r>
                      <a:r>
                        <a:rPr lang="en-US" sz="2400" dirty="0" smtClean="0"/>
                        <a:t>)</a:t>
                      </a:r>
                      <a:endParaRPr lang="en-US" sz="2400" b="1" dirty="0"/>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r>
                        <a:rPr lang="en-US" sz="2400" dirty="0" smtClean="0"/>
                        <a:t>Expenditure till date</a:t>
                      </a:r>
                      <a:endParaRPr lang="en-US" sz="2400" b="1" dirty="0"/>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r>
                        <a:rPr lang="en-US" sz="2400" dirty="0" smtClean="0"/>
                        <a:t>Funds Received</a:t>
                      </a:r>
                    </a:p>
                    <a:p>
                      <a:pPr marL="0" marR="0" indent="0" algn="ctr" defTabSz="914400" rtl="0" eaLnBrk="1" fontAlgn="auto" latinLnBrk="0" hangingPunct="1">
                        <a:lnSpc>
                          <a:spcPct val="100000"/>
                        </a:lnSpc>
                        <a:spcBef>
                          <a:spcPts val="0"/>
                        </a:spcBef>
                        <a:spcAft>
                          <a:spcPts val="0"/>
                        </a:spcAft>
                        <a:buClrTx/>
                        <a:buSzTx/>
                        <a:buFontTx/>
                        <a:buNone/>
                        <a:tabLst/>
                        <a:defRPr/>
                      </a:pPr>
                      <a:r>
                        <a:rPr lang="en-US" sz="2400" dirty="0" smtClean="0"/>
                        <a:t>(Rs. In </a:t>
                      </a:r>
                      <a:r>
                        <a:rPr lang="en-US" sz="2400" dirty="0" err="1" smtClean="0"/>
                        <a:t>Lakhs</a:t>
                      </a:r>
                      <a:r>
                        <a:rPr lang="en-US" sz="2400" dirty="0" smtClean="0"/>
                        <a:t>)</a:t>
                      </a:r>
                    </a:p>
                    <a:p>
                      <a:pPr algn="ctr"/>
                      <a:endParaRPr lang="en-US" sz="2400" b="1" dirty="0"/>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r>
                        <a:rPr lang="en-US" sz="2400" dirty="0" smtClean="0"/>
                        <a:t>Expenditure till date</a:t>
                      </a:r>
                      <a:endParaRPr lang="en-US" sz="2400" b="1" dirty="0"/>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r h="923227">
                <a:tc>
                  <a:txBody>
                    <a:bodyPr/>
                    <a:lstStyle/>
                    <a:p>
                      <a:pPr algn="ctr"/>
                      <a:r>
                        <a:rPr lang="en-US" sz="3200" dirty="0" smtClean="0"/>
                        <a:t>92.83</a:t>
                      </a:r>
                      <a:endParaRPr lang="en-US" sz="3200" b="1" dirty="0"/>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r>
                        <a:rPr lang="en-US" sz="3200" dirty="0" smtClean="0"/>
                        <a:t>6.76</a:t>
                      </a:r>
                      <a:endParaRPr lang="en-US" sz="3200" dirty="0"/>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marL="0" algn="ctr" defTabSz="914400" rtl="0" eaLnBrk="1" latinLnBrk="0" hangingPunct="1"/>
                      <a:r>
                        <a:rPr lang="en-US" sz="3200" b="0" kern="1200" dirty="0" smtClean="0">
                          <a:solidFill>
                            <a:schemeClr val="dk1"/>
                          </a:solidFill>
                          <a:latin typeface="+mn-lt"/>
                          <a:ea typeface="+mn-ea"/>
                          <a:cs typeface="+mn-cs"/>
                        </a:rPr>
                        <a:t>209</a:t>
                      </a:r>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c>
                  <a:txBody>
                    <a:bodyPr/>
                    <a:lstStyle/>
                    <a:p>
                      <a:pPr algn="ctr"/>
                      <a:r>
                        <a:rPr lang="en-US" sz="3200" dirty="0" smtClean="0"/>
                        <a:t>Nil</a:t>
                      </a:r>
                      <a:endParaRPr lang="en-US" sz="3200" dirty="0"/>
                    </a:p>
                  </a:txBody>
                  <a:tcPr>
                    <a:lnL w="28575" cap="flat" cmpd="sng" algn="ctr">
                      <a:solidFill>
                        <a:srgbClr val="00B0F0"/>
                      </a:solidFill>
                      <a:prstDash val="solid"/>
                      <a:round/>
                      <a:headEnd type="none" w="med" len="med"/>
                      <a:tailEnd type="none" w="med" len="med"/>
                    </a:lnL>
                    <a:lnR w="28575" cap="flat" cmpd="sng" algn="ctr">
                      <a:solidFill>
                        <a:srgbClr val="00B0F0"/>
                      </a:solidFill>
                      <a:prstDash val="solid"/>
                      <a:round/>
                      <a:headEnd type="none" w="med" len="med"/>
                      <a:tailEnd type="none" w="med" len="med"/>
                    </a:lnR>
                    <a:lnT w="28575" cap="flat" cmpd="sng" algn="ctr">
                      <a:solidFill>
                        <a:srgbClr val="00B0F0"/>
                      </a:solidFill>
                      <a:prstDash val="solid"/>
                      <a:round/>
                      <a:headEnd type="none" w="med" len="med"/>
                      <a:tailEnd type="none" w="med" len="med"/>
                    </a:lnT>
                    <a:lnB w="28575" cap="flat" cmpd="sng" algn="ctr">
                      <a:solidFill>
                        <a:srgbClr val="00B0F0"/>
                      </a:solidFill>
                      <a:prstDash val="solid"/>
                      <a:round/>
                      <a:headEnd type="none" w="med" len="med"/>
                      <a:tailEnd type="none" w="med" len="med"/>
                    </a:lnB>
                  </a:tcPr>
                </a:tc>
              </a:tr>
            </a:tbl>
          </a:graphicData>
        </a:graphic>
      </p:graphicFrame>
      <p:sp>
        <p:nvSpPr>
          <p:cNvPr id="5" name="TextBox 4"/>
          <p:cNvSpPr txBox="1"/>
          <p:nvPr/>
        </p:nvSpPr>
        <p:spPr>
          <a:xfrm>
            <a:off x="7620000" y="152400"/>
            <a:ext cx="1524000" cy="369332"/>
          </a:xfrm>
          <a:prstGeom prst="rect">
            <a:avLst/>
          </a:prstGeom>
          <a:noFill/>
        </p:spPr>
        <p:txBody>
          <a:bodyPr wrap="square" rtlCol="0">
            <a:spAutoFit/>
          </a:bodyPr>
          <a:lstStyle/>
          <a:p>
            <a:r>
              <a:rPr lang="en-US" b="1" dirty="0" smtClean="0">
                <a:solidFill>
                  <a:schemeClr val="accent3">
                    <a:lumMod val="50000"/>
                  </a:schemeClr>
                </a:solidFill>
              </a:rPr>
              <a:t>Slide 2</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 y="659252"/>
          <a:ext cx="8839200" cy="5911421"/>
        </p:xfrm>
        <a:graphic>
          <a:graphicData uri="http://schemas.openxmlformats.org/drawingml/2006/table">
            <a:tbl>
              <a:tblPr firstRow="1" bandRow="1">
                <a:tableStyleId>{5940675A-B579-460E-94D1-54222C63F5DA}</a:tableStyleId>
              </a:tblPr>
              <a:tblGrid>
                <a:gridCol w="1600200"/>
                <a:gridCol w="5618480"/>
                <a:gridCol w="1620520"/>
              </a:tblGrid>
              <a:tr h="797876">
                <a:tc>
                  <a:txBody>
                    <a:bodyPr/>
                    <a:lstStyle/>
                    <a:p>
                      <a:pPr marL="0" algn="l" defTabSz="914400" rtl="0" eaLnBrk="1" latinLnBrk="0" hangingPunct="1"/>
                      <a:r>
                        <a:rPr lang="en-US" sz="2200" b="1" kern="1200" baseline="0" dirty="0" smtClean="0">
                          <a:solidFill>
                            <a:srgbClr val="C00000"/>
                          </a:solidFill>
                          <a:latin typeface="+mn-lt"/>
                          <a:ea typeface="+mn-ea"/>
                          <a:cs typeface="+mn-cs"/>
                        </a:rPr>
                        <a:t>Item Code</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200" b="1" kern="1200" baseline="0" dirty="0" smtClean="0">
                          <a:solidFill>
                            <a:srgbClr val="C00000"/>
                          </a:solidFill>
                          <a:latin typeface="+mn-lt"/>
                          <a:ea typeface="+mn-ea"/>
                          <a:cs typeface="+mn-cs"/>
                        </a:rPr>
                        <a:t>Item</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200" b="1" dirty="0" smtClean="0">
                          <a:solidFill>
                            <a:srgbClr val="C00000"/>
                          </a:solidFill>
                        </a:rPr>
                        <a:t>Amt</a:t>
                      </a:r>
                    </a:p>
                    <a:p>
                      <a:r>
                        <a:rPr lang="en-US" sz="2200" b="1" dirty="0" smtClean="0">
                          <a:solidFill>
                            <a:srgbClr val="C00000"/>
                          </a:solidFill>
                        </a:rPr>
                        <a:t> (Rs. </a:t>
                      </a:r>
                      <a:r>
                        <a:rPr lang="en-US" sz="2200" b="1" dirty="0" err="1" smtClean="0">
                          <a:solidFill>
                            <a:srgbClr val="C00000"/>
                          </a:solidFill>
                        </a:rPr>
                        <a:t>lcs</a:t>
                      </a:r>
                      <a:r>
                        <a:rPr lang="en-US" sz="2200" b="1" dirty="0" smtClean="0">
                          <a:solidFill>
                            <a:srgbClr val="C00000"/>
                          </a:solidFill>
                        </a:rPr>
                        <a:t>)</a:t>
                      </a:r>
                      <a:endParaRPr lang="en-US" sz="2200" b="1" dirty="0">
                        <a:solidFill>
                          <a:srgbClr val="C00000"/>
                        </a:solidFill>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99919">
                <a:tc>
                  <a:txBody>
                    <a:bodyPr/>
                    <a:lstStyle/>
                    <a:p>
                      <a:r>
                        <a:rPr lang="en-US" sz="2000" dirty="0" smtClean="0">
                          <a:latin typeface="+mj-lt"/>
                          <a:cs typeface="Arial" pitchFamily="34" charset="0"/>
                        </a:rPr>
                        <a:t>A1.1.01</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RTDAS for Kerala River Basins</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latin typeface="+mj-lt"/>
                          <a:cs typeface="Arial" pitchFamily="34" charset="0"/>
                        </a:rPr>
                        <a:t>565.60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13713">
                <a:tc>
                  <a:txBody>
                    <a:bodyPr/>
                    <a:lstStyle/>
                    <a:p>
                      <a:r>
                        <a:rPr lang="en-US" sz="2000" dirty="0" smtClean="0">
                          <a:latin typeface="+mj-lt"/>
                          <a:cs typeface="Arial" pitchFamily="34" charset="0"/>
                        </a:rPr>
                        <a:t>A1.1(02-06)</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Installation of RTDAS (Civil work)</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92.00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13713">
                <a:tc>
                  <a:txBody>
                    <a:bodyPr/>
                    <a:lstStyle/>
                    <a:p>
                      <a:r>
                        <a:rPr lang="en-US" sz="2000" dirty="0" smtClean="0">
                          <a:latin typeface="+mj-lt"/>
                          <a:cs typeface="Arial" pitchFamily="34" charset="0"/>
                        </a:rPr>
                        <a:t>A1.3 (01 -06)</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Discharge Measurement Equipment</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132.00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13713">
                <a:tc>
                  <a:txBody>
                    <a:bodyPr/>
                    <a:lstStyle/>
                    <a:p>
                      <a:r>
                        <a:rPr lang="en-US" sz="2000" dirty="0" smtClean="0">
                          <a:latin typeface="+mj-lt"/>
                          <a:cs typeface="Arial" pitchFamily="34" charset="0"/>
                        </a:rPr>
                        <a:t>A1.4 &amp;A1.6</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Water Quality Equipments</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75.00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13713">
                <a:tc>
                  <a:txBody>
                    <a:bodyPr/>
                    <a:lstStyle/>
                    <a:p>
                      <a:r>
                        <a:rPr lang="en-US" sz="2000" dirty="0" smtClean="0">
                          <a:latin typeface="+mj-lt"/>
                          <a:cs typeface="Arial" pitchFamily="34" charset="0"/>
                        </a:rPr>
                        <a:t>A1.7 </a:t>
                      </a:r>
                      <a:r>
                        <a:rPr lang="en-US" sz="2000" baseline="0" dirty="0" smtClean="0">
                          <a:latin typeface="+mj-lt"/>
                          <a:cs typeface="Arial" pitchFamily="34" charset="0"/>
                        </a:rPr>
                        <a:t> &amp; A1.8</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Manual Observation and Survey Equipment</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82.50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13713">
                <a:tc>
                  <a:txBody>
                    <a:bodyPr/>
                    <a:lstStyle/>
                    <a:p>
                      <a:r>
                        <a:rPr lang="en-US" sz="2000" dirty="0" smtClean="0">
                          <a:latin typeface="+mj-lt"/>
                          <a:cs typeface="Arial" pitchFamily="34" charset="0"/>
                        </a:rPr>
                        <a:t>A2.2.01</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Canal SCADA for System</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175.00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59061">
                <a:tc>
                  <a:txBody>
                    <a:bodyPr/>
                    <a:lstStyle/>
                    <a:p>
                      <a:r>
                        <a:rPr lang="en-US" sz="2000" dirty="0" smtClean="0">
                          <a:latin typeface="+mj-lt"/>
                          <a:cs typeface="Arial" pitchFamily="34" charset="0"/>
                        </a:rPr>
                        <a:t>A3.2.01</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Renovation of Data Centre at </a:t>
                      </a:r>
                      <a:r>
                        <a:rPr lang="en-US" sz="2000" dirty="0" err="1" smtClean="0">
                          <a:latin typeface="+mj-lt"/>
                          <a:cs typeface="Arial" pitchFamily="34" charset="0"/>
                        </a:rPr>
                        <a:t>Thiruvananthapuram</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100.00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46953">
                <a:tc>
                  <a:txBody>
                    <a:bodyPr/>
                    <a:lstStyle/>
                    <a:p>
                      <a:r>
                        <a:rPr lang="en-US" sz="2000" dirty="0" smtClean="0">
                          <a:latin typeface="+mj-lt"/>
                          <a:cs typeface="Arial" pitchFamily="34" charset="0"/>
                        </a:rPr>
                        <a:t>A3.4 (01-10)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kern="1200" baseline="0" dirty="0" smtClean="0">
                          <a:solidFill>
                            <a:schemeClr val="tx1"/>
                          </a:solidFill>
                          <a:latin typeface="+mj-lt"/>
                          <a:ea typeface="+mn-ea"/>
                          <a:cs typeface="Arial" pitchFamily="34" charset="0"/>
                        </a:rPr>
                        <a:t>IT Equipment for Data </a:t>
                      </a:r>
                      <a:r>
                        <a:rPr lang="en-US" sz="2000" kern="1200" baseline="0" dirty="0" err="1" smtClean="0">
                          <a:solidFill>
                            <a:schemeClr val="tx1"/>
                          </a:solidFill>
                          <a:latin typeface="+mj-lt"/>
                          <a:ea typeface="+mn-ea"/>
                          <a:cs typeface="Arial" pitchFamily="34" charset="0"/>
                        </a:rPr>
                        <a:t>Centres</a:t>
                      </a:r>
                      <a:r>
                        <a:rPr lang="en-US" sz="2000" kern="1200" baseline="0" dirty="0" smtClean="0">
                          <a:solidFill>
                            <a:schemeClr val="tx1"/>
                          </a:solidFill>
                          <a:latin typeface="+mj-lt"/>
                          <a:ea typeface="+mn-ea"/>
                          <a:cs typeface="Arial" pitchFamily="34" charset="0"/>
                        </a:rPr>
                        <a:t> and WRIS Centre</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157.50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30268">
                <a:tc>
                  <a:txBody>
                    <a:bodyPr/>
                    <a:lstStyle/>
                    <a:p>
                      <a:r>
                        <a:rPr lang="en-US" sz="2000" dirty="0" smtClean="0">
                          <a:latin typeface="+mj-lt"/>
                          <a:cs typeface="Arial" pitchFamily="34" charset="0"/>
                        </a:rPr>
                        <a:t>B2.2.01</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kern="1200" baseline="0" dirty="0" smtClean="0">
                          <a:solidFill>
                            <a:schemeClr val="tx1"/>
                          </a:solidFill>
                          <a:latin typeface="+mj-lt"/>
                          <a:ea typeface="+mn-ea"/>
                          <a:cs typeface="Arial" pitchFamily="34" charset="0"/>
                        </a:rPr>
                        <a:t>Development of  State WRIS</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100.00</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57200">
                <a:tc>
                  <a:txBody>
                    <a:bodyPr/>
                    <a:lstStyle/>
                    <a:p>
                      <a:r>
                        <a:rPr lang="en-US" sz="2000" dirty="0" smtClean="0">
                          <a:latin typeface="+mj-lt"/>
                          <a:cs typeface="Arial" pitchFamily="34" charset="0"/>
                        </a:rPr>
                        <a:t>C1.1.01</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Development of DSS</a:t>
                      </a:r>
                      <a:r>
                        <a:rPr lang="en-US" sz="2000" baseline="0" dirty="0" smtClean="0">
                          <a:latin typeface="+mj-lt"/>
                          <a:cs typeface="Arial" pitchFamily="34" charset="0"/>
                        </a:rPr>
                        <a:t> &amp; </a:t>
                      </a:r>
                      <a:r>
                        <a:rPr lang="en-US" sz="2000" dirty="0" smtClean="0">
                          <a:latin typeface="+mj-lt"/>
                          <a:cs typeface="Arial" pitchFamily="34" charset="0"/>
                        </a:rPr>
                        <a:t>IWRM</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kern="1200" baseline="0" dirty="0" smtClean="0">
                          <a:solidFill>
                            <a:schemeClr val="tx1"/>
                          </a:solidFill>
                          <a:latin typeface="+mj-lt"/>
                          <a:ea typeface="+mn-ea"/>
                          <a:cs typeface="Arial" pitchFamily="34" charset="0"/>
                        </a:rPr>
                        <a:t>300.00</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57200">
                <a:tc>
                  <a:txBody>
                    <a:bodyPr/>
                    <a:lstStyle/>
                    <a:p>
                      <a:r>
                        <a:rPr lang="en-US" sz="2000" dirty="0" smtClean="0">
                          <a:latin typeface="+mj-lt"/>
                          <a:cs typeface="Arial" pitchFamily="34" charset="0"/>
                        </a:rPr>
                        <a:t>C1.2</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smtClean="0">
                          <a:latin typeface="+mj-lt"/>
                          <a:cs typeface="Arial" pitchFamily="34" charset="0"/>
                        </a:rPr>
                        <a:t>Flood forecasting study</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kern="1200" baseline="0" dirty="0" smtClean="0">
                          <a:solidFill>
                            <a:schemeClr val="tx1"/>
                          </a:solidFill>
                          <a:latin typeface="+mj-lt"/>
                          <a:ea typeface="+mn-ea"/>
                          <a:cs typeface="Arial" pitchFamily="34" charset="0"/>
                        </a:rPr>
                        <a:t>80.00</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457200">
                <a:tc>
                  <a:txBody>
                    <a:bodyPr/>
                    <a:lstStyle/>
                    <a:p>
                      <a:r>
                        <a:rPr lang="en-US" sz="2000" dirty="0" smtClean="0">
                          <a:latin typeface="+mj-lt"/>
                          <a:cs typeface="Arial" pitchFamily="34" charset="0"/>
                        </a:rPr>
                        <a:t>D1.2</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dirty="0" err="1" smtClean="0">
                          <a:latin typeface="+mj-lt"/>
                          <a:cs typeface="Arial" pitchFamily="34" charset="0"/>
                        </a:rPr>
                        <a:t>Rennovation</a:t>
                      </a:r>
                      <a:r>
                        <a:rPr lang="en-US" sz="2000" dirty="0" smtClean="0">
                          <a:latin typeface="+mj-lt"/>
                          <a:cs typeface="Arial" pitchFamily="34" charset="0"/>
                        </a:rPr>
                        <a:t> of Knowledge centre</a:t>
                      </a:r>
                      <a:endParaRPr lang="en-US" sz="2000"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kern="1200" baseline="0" dirty="0" smtClean="0">
                          <a:solidFill>
                            <a:schemeClr val="tx1"/>
                          </a:solidFill>
                          <a:latin typeface="+mj-lt"/>
                          <a:ea typeface="+mn-ea"/>
                          <a:cs typeface="Arial" pitchFamily="34" charset="0"/>
                        </a:rPr>
                        <a:t>70.00</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6" name="Title 5"/>
          <p:cNvSpPr>
            <a:spLocks noGrp="1"/>
          </p:cNvSpPr>
          <p:nvPr>
            <p:ph type="title"/>
          </p:nvPr>
        </p:nvSpPr>
        <p:spPr>
          <a:xfrm>
            <a:off x="457200" y="228600"/>
            <a:ext cx="8229600" cy="381000"/>
          </a:xfrm>
        </p:spPr>
        <p:txBody>
          <a:bodyPr>
            <a:noAutofit/>
          </a:bodyPr>
          <a:lstStyle/>
          <a:p>
            <a:r>
              <a:rPr lang="en-US" sz="3200" b="1" dirty="0" smtClean="0">
                <a:solidFill>
                  <a:srgbClr val="0070C0"/>
                </a:solidFill>
                <a:cs typeface="Arial" pitchFamily="34" charset="0"/>
              </a:rPr>
              <a:t>Major Procurement Item in PIP</a:t>
            </a:r>
            <a:endParaRPr lang="en-US" sz="3200" b="1" dirty="0">
              <a:solidFill>
                <a:srgbClr val="0070C0"/>
              </a:solidFill>
              <a:cs typeface="Arial" pitchFamily="34" charset="0"/>
            </a:endParaRPr>
          </a:p>
        </p:txBody>
      </p:sp>
      <p:sp>
        <p:nvSpPr>
          <p:cNvPr id="5" name="TextBox 4"/>
          <p:cNvSpPr txBox="1"/>
          <p:nvPr/>
        </p:nvSpPr>
        <p:spPr>
          <a:xfrm>
            <a:off x="7620000" y="0"/>
            <a:ext cx="1524000" cy="369332"/>
          </a:xfrm>
          <a:prstGeom prst="rect">
            <a:avLst/>
          </a:prstGeom>
          <a:noFill/>
        </p:spPr>
        <p:txBody>
          <a:bodyPr wrap="square" rtlCol="0">
            <a:spAutoFit/>
          </a:bodyPr>
          <a:lstStyle/>
          <a:p>
            <a:r>
              <a:rPr lang="en-US" b="1" dirty="0" smtClean="0">
                <a:solidFill>
                  <a:schemeClr val="accent3">
                    <a:lumMod val="50000"/>
                  </a:schemeClr>
                </a:solidFill>
              </a:rPr>
              <a:t>Slide 3</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1066800"/>
          <a:ext cx="8610600" cy="5585747"/>
        </p:xfrm>
        <a:graphic>
          <a:graphicData uri="http://schemas.openxmlformats.org/drawingml/2006/table">
            <a:tbl>
              <a:tblPr firstRow="1" bandRow="1">
                <a:tableStyleId>{5940675A-B579-460E-94D1-54222C63F5DA}</a:tableStyleId>
              </a:tblPr>
              <a:tblGrid>
                <a:gridCol w="1447799"/>
                <a:gridCol w="3200401"/>
                <a:gridCol w="1066800"/>
                <a:gridCol w="2895600"/>
              </a:tblGrid>
              <a:tr h="614033">
                <a:tc>
                  <a:txBody>
                    <a:bodyPr/>
                    <a:lstStyle/>
                    <a:p>
                      <a:pPr marL="0" algn="ctr" defTabSz="914400" rtl="0" eaLnBrk="1" latinLnBrk="0" hangingPunct="1"/>
                      <a:r>
                        <a:rPr lang="en-US" sz="2200" b="1" kern="1200" dirty="0" smtClean="0">
                          <a:solidFill>
                            <a:srgbClr val="C00000"/>
                          </a:solidFill>
                          <a:latin typeface="+mn-lt"/>
                          <a:ea typeface="+mn-ea"/>
                          <a:cs typeface="+mn-cs"/>
                        </a:rPr>
                        <a:t>Item Code</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200" b="1" kern="1200" dirty="0" smtClean="0">
                          <a:solidFill>
                            <a:srgbClr val="C00000"/>
                          </a:solidFill>
                          <a:latin typeface="+mn-lt"/>
                          <a:ea typeface="+mn-ea"/>
                          <a:cs typeface="+mn-cs"/>
                        </a:rPr>
                        <a:t>Item</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200" b="1" kern="1200" dirty="0" smtClean="0">
                          <a:solidFill>
                            <a:srgbClr val="C00000"/>
                          </a:solidFill>
                          <a:latin typeface="+mn-lt"/>
                          <a:ea typeface="+mn-ea"/>
                          <a:cs typeface="+mn-cs"/>
                        </a:rPr>
                        <a:t>Amt (</a:t>
                      </a:r>
                      <a:r>
                        <a:rPr lang="en-US" sz="2200" b="1" kern="1200" dirty="0" err="1" smtClean="0">
                          <a:solidFill>
                            <a:srgbClr val="C00000"/>
                          </a:solidFill>
                          <a:latin typeface="+mn-lt"/>
                          <a:ea typeface="+mn-ea"/>
                          <a:cs typeface="+mn-cs"/>
                        </a:rPr>
                        <a:t>Rs.Lcs</a:t>
                      </a:r>
                      <a:r>
                        <a:rPr lang="en-US" sz="2200" b="1" kern="1200" dirty="0" smtClean="0">
                          <a:solidFill>
                            <a:srgbClr val="C00000"/>
                          </a:solidFill>
                          <a:latin typeface="+mn-lt"/>
                          <a:ea typeface="+mn-ea"/>
                          <a:cs typeface="+mn-cs"/>
                        </a:rPr>
                        <a:t>)</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200" b="1" kern="1200" dirty="0" smtClean="0">
                          <a:solidFill>
                            <a:srgbClr val="C00000"/>
                          </a:solidFill>
                          <a:latin typeface="+mn-lt"/>
                          <a:ea typeface="+mn-ea"/>
                          <a:cs typeface="+mn-cs"/>
                        </a:rPr>
                        <a:t>Present Status</a:t>
                      </a:r>
                      <a:endParaRPr lang="en-US" sz="2200" b="1" kern="1200" dirty="0">
                        <a:solidFill>
                          <a:srgbClr val="C00000"/>
                        </a:solidFill>
                        <a:latin typeface="+mn-lt"/>
                        <a:ea typeface="+mn-ea"/>
                        <a:cs typeface="+mn-cs"/>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8771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A1.3.01.01 &amp;</a:t>
                      </a: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A1.3.02.01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tx1"/>
                          </a:solidFill>
                          <a:latin typeface="+mj-lt"/>
                          <a:ea typeface="+mn-ea"/>
                          <a:cs typeface="Arial" pitchFamily="34" charset="0"/>
                        </a:rPr>
                        <a:t>Procurement of Current Meter with accessories - Cup Type-22 </a:t>
                      </a:r>
                      <a:r>
                        <a:rPr lang="en-IN" sz="1800" b="1" kern="1200" dirty="0" err="1" smtClean="0">
                          <a:solidFill>
                            <a:schemeClr val="tx1"/>
                          </a:solidFill>
                          <a:latin typeface="+mj-lt"/>
                          <a:ea typeface="+mn-ea"/>
                          <a:cs typeface="Arial" pitchFamily="34" charset="0"/>
                        </a:rPr>
                        <a:t>Nos</a:t>
                      </a:r>
                      <a:r>
                        <a:rPr lang="en-IN" sz="1800" b="1" kern="1200" dirty="0" smtClean="0">
                          <a:solidFill>
                            <a:schemeClr val="tx1"/>
                          </a:solidFill>
                          <a:latin typeface="+mj-lt"/>
                          <a:ea typeface="+mn-ea"/>
                          <a:cs typeface="Arial" pitchFamily="34" charset="0"/>
                        </a:rPr>
                        <a:t> and Digital Type-1 No</a:t>
                      </a:r>
                      <a:endParaRPr lang="en-US" sz="18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1800" b="1" dirty="0" smtClean="0">
                          <a:latin typeface="+mj-lt"/>
                          <a:cs typeface="Arial" pitchFamily="34" charset="0"/>
                        </a:rPr>
                        <a:t>8.60</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smtClean="0">
                          <a:latin typeface="+mj-lt"/>
                          <a:cs typeface="Arial" pitchFamily="34" charset="0"/>
                        </a:rPr>
                        <a:t>PP uploaded in STEP. E5 document under</a:t>
                      </a:r>
                      <a:r>
                        <a:rPr lang="en-US" sz="1800" b="1" baseline="0" dirty="0" smtClean="0">
                          <a:latin typeface="+mj-lt"/>
                          <a:cs typeface="Arial" pitchFamily="34" charset="0"/>
                        </a:rPr>
                        <a:t> finalization. Specification to be finalized by </a:t>
                      </a:r>
                      <a:r>
                        <a:rPr lang="en-US" sz="1800" b="1" kern="1200" baseline="0" dirty="0" smtClean="0">
                          <a:solidFill>
                            <a:schemeClr val="tx1"/>
                          </a:solidFill>
                          <a:latin typeface="+mn-lt"/>
                          <a:ea typeface="+mn-ea"/>
                          <a:cs typeface="Arial" pitchFamily="34" charset="0"/>
                        </a:rPr>
                        <a:t>Technical committee.</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80116">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A1.3.03.01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IN" sz="1800" b="1" kern="1200" dirty="0" smtClean="0">
                          <a:solidFill>
                            <a:schemeClr val="tx1"/>
                          </a:solidFill>
                          <a:latin typeface="+mj-lt"/>
                          <a:ea typeface="+mn-ea"/>
                          <a:cs typeface="Arial" pitchFamily="34" charset="0"/>
                        </a:rPr>
                        <a:t>Bridge outfit – 2 </a:t>
                      </a:r>
                      <a:r>
                        <a:rPr lang="en-IN" sz="1800" b="1" kern="1200" dirty="0" err="1" smtClean="0">
                          <a:solidFill>
                            <a:schemeClr val="tx1"/>
                          </a:solidFill>
                          <a:latin typeface="+mj-lt"/>
                          <a:ea typeface="+mn-ea"/>
                          <a:cs typeface="Arial" pitchFamily="34" charset="0"/>
                        </a:rPr>
                        <a:t>Nos</a:t>
                      </a:r>
                      <a:endParaRPr lang="en-US" sz="18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1800" b="1" dirty="0" smtClean="0">
                          <a:latin typeface="+mj-lt"/>
                          <a:cs typeface="Arial" pitchFamily="34" charset="0"/>
                        </a:rPr>
                        <a:t>2.00</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smtClean="0">
                          <a:latin typeface="+mj-lt"/>
                          <a:cs typeface="Arial" pitchFamily="34" charset="0"/>
                        </a:rPr>
                        <a:t>“</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91559">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A1.3.05.01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tx1"/>
                          </a:solidFill>
                          <a:latin typeface="+mj-lt"/>
                          <a:ea typeface="+mn-ea"/>
                          <a:cs typeface="Arial" pitchFamily="34" charset="0"/>
                        </a:rPr>
                        <a:t>Staff Gauge – 124 </a:t>
                      </a:r>
                      <a:r>
                        <a:rPr lang="en-IN" sz="1800" b="1" kern="1200" dirty="0" err="1" smtClean="0">
                          <a:solidFill>
                            <a:schemeClr val="tx1"/>
                          </a:solidFill>
                          <a:latin typeface="+mj-lt"/>
                          <a:ea typeface="+mn-ea"/>
                          <a:cs typeface="Arial" pitchFamily="34" charset="0"/>
                        </a:rPr>
                        <a:t>Nos</a:t>
                      </a:r>
                      <a:endParaRPr lang="en-US" sz="18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1800" b="1" kern="1200" baseline="0" dirty="0" smtClean="0">
                          <a:solidFill>
                            <a:schemeClr val="tx1"/>
                          </a:solidFill>
                          <a:latin typeface="+mj-lt"/>
                          <a:ea typeface="+mn-ea"/>
                          <a:cs typeface="Arial" pitchFamily="34" charset="0"/>
                        </a:rPr>
                        <a:t>2.48</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sz="1800" b="1" dirty="0" smtClean="0">
                          <a:latin typeface="+mj-lt"/>
                          <a:cs typeface="Arial" pitchFamily="34" charset="0"/>
                        </a:rPr>
                        <a:t>“</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614033">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A1.6.02.01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IN" sz="1800" b="1" kern="1200" dirty="0" smtClean="0">
                          <a:solidFill>
                            <a:schemeClr val="tx1"/>
                          </a:solidFill>
                          <a:latin typeface="+mj-lt"/>
                          <a:ea typeface="+mn-ea"/>
                          <a:cs typeface="Arial" pitchFamily="34" charset="0"/>
                        </a:rPr>
                        <a:t>Analytical Balance and Water Quality analyser, for Level I Labs</a:t>
                      </a:r>
                      <a:endParaRPr lang="en-US" sz="18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1800" b="1" kern="1200" baseline="0" dirty="0" smtClean="0">
                          <a:solidFill>
                            <a:schemeClr val="tx1"/>
                          </a:solidFill>
                          <a:latin typeface="+mj-lt"/>
                          <a:ea typeface="+mn-ea"/>
                          <a:cs typeface="Arial" pitchFamily="34" charset="0"/>
                        </a:rPr>
                        <a:t>2.00</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sz="1800" b="1" dirty="0" smtClean="0">
                          <a:latin typeface="+mj-lt"/>
                          <a:cs typeface="Arial" pitchFamily="34" charset="0"/>
                        </a:rPr>
                        <a:t>“</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80116">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A1.8.02.01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Automatic Level – 2 </a:t>
                      </a:r>
                      <a:r>
                        <a:rPr lang="en-US" sz="1800" b="1" kern="1200" dirty="0" err="1" smtClean="0">
                          <a:solidFill>
                            <a:schemeClr val="tx1"/>
                          </a:solidFill>
                          <a:latin typeface="+mj-lt"/>
                          <a:ea typeface="+mn-ea"/>
                          <a:cs typeface="Arial" pitchFamily="34" charset="0"/>
                        </a:rPr>
                        <a:t>Nos</a:t>
                      </a:r>
                      <a:endParaRPr lang="en-US" sz="18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1800" b="1" dirty="0" smtClean="0">
                          <a:latin typeface="+mj-lt"/>
                          <a:cs typeface="Arial" pitchFamily="34" charset="0"/>
                        </a:rPr>
                        <a:t>0.5</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sz="1800" b="1" dirty="0" smtClean="0">
                          <a:latin typeface="+mj-lt"/>
                          <a:cs typeface="Arial" pitchFamily="34" charset="0"/>
                        </a:rPr>
                        <a:t>“</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80116">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A1.8.03.01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tx1"/>
                          </a:solidFill>
                          <a:latin typeface="+mj-lt"/>
                          <a:ea typeface="+mn-ea"/>
                          <a:cs typeface="Arial" pitchFamily="34" charset="0"/>
                        </a:rPr>
                        <a:t>GPS Hand held – 18 </a:t>
                      </a:r>
                      <a:r>
                        <a:rPr lang="en-IN" sz="1800" b="1" kern="1200" dirty="0" err="1" smtClean="0">
                          <a:solidFill>
                            <a:schemeClr val="tx1"/>
                          </a:solidFill>
                          <a:latin typeface="+mj-lt"/>
                          <a:ea typeface="+mn-ea"/>
                          <a:cs typeface="Arial" pitchFamily="34" charset="0"/>
                        </a:rPr>
                        <a:t>Nos</a:t>
                      </a:r>
                      <a:endParaRPr lang="en-US" sz="18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1800" b="1" dirty="0" smtClean="0">
                          <a:latin typeface="+mj-lt"/>
                          <a:cs typeface="Arial" pitchFamily="34" charset="0"/>
                        </a:rPr>
                        <a:t>9.00</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sz="1800" b="1" dirty="0" smtClean="0">
                          <a:latin typeface="+mj-lt"/>
                          <a:cs typeface="Arial" pitchFamily="34" charset="0"/>
                        </a:rPr>
                        <a:t>“</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877190">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A3.4.01.01</a:t>
                      </a:r>
                    </a:p>
                    <a:p>
                      <a:pPr marL="0" algn="ctr" defTabSz="914400" rtl="0" eaLnBrk="1" latinLnBrk="0" hangingPunct="1"/>
                      <a:r>
                        <a:rPr lang="en-US" sz="1800" b="1" kern="1200" dirty="0" smtClean="0">
                          <a:solidFill>
                            <a:schemeClr val="tx1"/>
                          </a:solidFill>
                          <a:latin typeface="+mj-lt"/>
                          <a:ea typeface="+mn-ea"/>
                          <a:cs typeface="Arial" pitchFamily="34" charset="0"/>
                        </a:rPr>
                        <a:t>&amp;</a:t>
                      </a:r>
                    </a:p>
                    <a:p>
                      <a:pPr marL="0" algn="l" defTabSz="914400" rtl="0" eaLnBrk="1" latinLnBrk="0" hangingPunct="1"/>
                      <a:r>
                        <a:rPr lang="en-US" sz="1800" b="1" kern="1200" dirty="0" smtClean="0">
                          <a:solidFill>
                            <a:schemeClr val="tx1"/>
                          </a:solidFill>
                          <a:latin typeface="+mj-lt"/>
                          <a:ea typeface="+mn-ea"/>
                          <a:cs typeface="Arial" pitchFamily="34" charset="0"/>
                        </a:rPr>
                        <a:t>A3.4.06.01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tx1"/>
                          </a:solidFill>
                          <a:latin typeface="+mj-lt"/>
                          <a:ea typeface="+mn-ea"/>
                          <a:cs typeface="Arial" pitchFamily="34" charset="0"/>
                        </a:rPr>
                        <a:t>Computers</a:t>
                      </a:r>
                      <a:r>
                        <a:rPr lang="en-IN" sz="1800" b="1" kern="1200" baseline="0" dirty="0" smtClean="0">
                          <a:solidFill>
                            <a:schemeClr val="tx1"/>
                          </a:solidFill>
                          <a:latin typeface="+mj-lt"/>
                          <a:ea typeface="+mn-ea"/>
                          <a:cs typeface="Arial" pitchFamily="34" charset="0"/>
                        </a:rPr>
                        <a:t> and UPS – 13 </a:t>
                      </a:r>
                      <a:r>
                        <a:rPr lang="en-IN" sz="1800" b="1" kern="1200" baseline="0" dirty="0" err="1" smtClean="0">
                          <a:solidFill>
                            <a:schemeClr val="tx1"/>
                          </a:solidFill>
                          <a:latin typeface="+mj-lt"/>
                          <a:ea typeface="+mn-ea"/>
                          <a:cs typeface="Arial" pitchFamily="34" charset="0"/>
                        </a:rPr>
                        <a:t>Nos</a:t>
                      </a:r>
                      <a:endParaRPr lang="en-IN" sz="1800" b="1" kern="1200" baseline="0" dirty="0" smtClean="0">
                        <a:solidFill>
                          <a:schemeClr val="tx1"/>
                        </a:solidFill>
                        <a:latin typeface="+mj-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IN" sz="1800" b="1" kern="1200" dirty="0" smtClean="0">
                          <a:solidFill>
                            <a:schemeClr val="tx1"/>
                          </a:solidFill>
                          <a:latin typeface="+mj-lt"/>
                          <a:ea typeface="+mn-ea"/>
                          <a:cs typeface="Arial" pitchFamily="34" charset="0"/>
                        </a:rPr>
                        <a:t>Printers – 10 </a:t>
                      </a:r>
                      <a:r>
                        <a:rPr lang="en-IN" sz="1800" b="1" kern="1200" dirty="0" err="1" smtClean="0">
                          <a:solidFill>
                            <a:schemeClr val="tx1"/>
                          </a:solidFill>
                          <a:latin typeface="+mj-lt"/>
                          <a:ea typeface="+mn-ea"/>
                          <a:cs typeface="Arial" pitchFamily="34" charset="0"/>
                        </a:rPr>
                        <a:t>Nos</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1800" b="1" dirty="0" smtClean="0">
                          <a:latin typeface="+mj-lt"/>
                          <a:cs typeface="Arial" pitchFamily="34" charset="0"/>
                        </a:rPr>
                        <a:t>9.00</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algn="ctr"/>
                      <a:r>
                        <a:rPr lang="en-US" sz="1800" b="1" dirty="0" smtClean="0">
                          <a:latin typeface="+mj-lt"/>
                          <a:cs typeface="Arial" pitchFamily="34" charset="0"/>
                        </a:rPr>
                        <a:t>“</a:t>
                      </a:r>
                      <a:endParaRPr lang="en-US" sz="1800" b="1" dirty="0">
                        <a:latin typeface="+mj-lt"/>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6" name="Title 5"/>
          <p:cNvSpPr>
            <a:spLocks noGrp="1"/>
          </p:cNvSpPr>
          <p:nvPr>
            <p:ph type="title"/>
          </p:nvPr>
        </p:nvSpPr>
        <p:spPr>
          <a:xfrm>
            <a:off x="0" y="381000"/>
            <a:ext cx="9144000" cy="381000"/>
          </a:xfrm>
        </p:spPr>
        <p:txBody>
          <a:bodyPr>
            <a:noAutofit/>
          </a:bodyPr>
          <a:lstStyle/>
          <a:p>
            <a:r>
              <a:rPr lang="en-US" sz="2800" b="1" dirty="0" smtClean="0">
                <a:solidFill>
                  <a:srgbClr val="0070C0"/>
                </a:solidFill>
                <a:cs typeface="Arial" pitchFamily="34" charset="0"/>
              </a:rPr>
              <a:t>Major Procurement Item in AWP 2016-17 and their status</a:t>
            </a:r>
          </a:p>
        </p:txBody>
      </p:sp>
      <p:sp>
        <p:nvSpPr>
          <p:cNvPr id="5" name="TextBox 4"/>
          <p:cNvSpPr txBox="1"/>
          <p:nvPr/>
        </p:nvSpPr>
        <p:spPr>
          <a:xfrm>
            <a:off x="7620000" y="0"/>
            <a:ext cx="1524000" cy="369332"/>
          </a:xfrm>
          <a:prstGeom prst="rect">
            <a:avLst/>
          </a:prstGeom>
          <a:noFill/>
        </p:spPr>
        <p:txBody>
          <a:bodyPr wrap="square" rtlCol="0">
            <a:spAutoFit/>
          </a:bodyPr>
          <a:lstStyle/>
          <a:p>
            <a:r>
              <a:rPr lang="en-US" b="1" dirty="0" smtClean="0">
                <a:solidFill>
                  <a:schemeClr val="accent3">
                    <a:lumMod val="50000"/>
                  </a:schemeClr>
                </a:solidFill>
              </a:rPr>
              <a:t>Slide 4</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599" y="1143000"/>
          <a:ext cx="8686801" cy="5212080"/>
        </p:xfrm>
        <a:graphic>
          <a:graphicData uri="http://schemas.openxmlformats.org/drawingml/2006/table">
            <a:tbl>
              <a:tblPr firstRow="1" bandRow="1">
                <a:tableStyleId>{5940675A-B579-460E-94D1-54222C63F5DA}</a:tableStyleId>
              </a:tblPr>
              <a:tblGrid>
                <a:gridCol w="1386968"/>
                <a:gridCol w="3503920"/>
                <a:gridCol w="1021977"/>
                <a:gridCol w="2773936"/>
              </a:tblGrid>
              <a:tr h="614033">
                <a:tc>
                  <a:txBody>
                    <a:bodyPr/>
                    <a:lstStyle/>
                    <a:p>
                      <a:pPr marL="0" algn="ctr" defTabSz="914400" rtl="0" eaLnBrk="1" latinLnBrk="0" hangingPunct="1"/>
                      <a:r>
                        <a:rPr lang="en-US" sz="2200" b="1" kern="1200" dirty="0" smtClean="0">
                          <a:solidFill>
                            <a:srgbClr val="C00000"/>
                          </a:solidFill>
                          <a:latin typeface="+mn-lt"/>
                          <a:ea typeface="+mn-ea"/>
                          <a:cs typeface="+mn-cs"/>
                        </a:rPr>
                        <a:t>Item Code</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200" b="1" kern="1200" dirty="0" smtClean="0">
                          <a:solidFill>
                            <a:srgbClr val="C00000"/>
                          </a:solidFill>
                          <a:latin typeface="+mn-lt"/>
                          <a:ea typeface="+mn-ea"/>
                          <a:cs typeface="+mn-cs"/>
                        </a:rPr>
                        <a:t>Item</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rgbClr val="C00000"/>
                          </a:solidFill>
                          <a:latin typeface="+mn-lt"/>
                          <a:ea typeface="+mn-ea"/>
                          <a:cs typeface="+mn-cs"/>
                        </a:rPr>
                        <a:t>Amt (</a:t>
                      </a:r>
                      <a:r>
                        <a:rPr lang="en-US" sz="2000" b="1" kern="1200" dirty="0" err="1" smtClean="0">
                          <a:solidFill>
                            <a:srgbClr val="C00000"/>
                          </a:solidFill>
                          <a:latin typeface="+mn-lt"/>
                          <a:ea typeface="+mn-ea"/>
                          <a:cs typeface="+mn-cs"/>
                        </a:rPr>
                        <a:t>Rs.Lcs</a:t>
                      </a:r>
                      <a:r>
                        <a:rPr lang="en-US" sz="2000" b="1" kern="1200" dirty="0" smtClean="0">
                          <a:solidFill>
                            <a:srgbClr val="C00000"/>
                          </a:solidFill>
                          <a:latin typeface="+mn-lt"/>
                          <a:ea typeface="+mn-ea"/>
                          <a:cs typeface="+mn-cs"/>
                        </a:rPr>
                        <a:t>)</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200" b="1" kern="1200" dirty="0" smtClean="0">
                          <a:solidFill>
                            <a:srgbClr val="C00000"/>
                          </a:solidFill>
                          <a:latin typeface="+mn-lt"/>
                          <a:ea typeface="+mn-ea"/>
                          <a:cs typeface="+mn-cs"/>
                        </a:rPr>
                        <a:t>Present Status</a:t>
                      </a:r>
                      <a:endParaRPr lang="en-US" sz="2200" b="1" kern="1200" dirty="0">
                        <a:solidFill>
                          <a:srgbClr val="C00000"/>
                        </a:solidFill>
                        <a:latin typeface="+mn-lt"/>
                        <a:ea typeface="+mn-ea"/>
                        <a:cs typeface="+mn-cs"/>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50291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A1.1.01.01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Procurement of RTDAS and it’s installation</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597.00</a:t>
                      </a:r>
                      <a:endParaRPr lang="en-US" sz="18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Locations identified and submitted to CWC, Coimbatore for approval. Expected to be </a:t>
                      </a:r>
                      <a:r>
                        <a:rPr lang="en-US" sz="1800" b="1" kern="1200" dirty="0" err="1" smtClean="0">
                          <a:solidFill>
                            <a:schemeClr val="tx1"/>
                          </a:solidFill>
                          <a:latin typeface="+mj-lt"/>
                          <a:ea typeface="+mn-ea"/>
                          <a:cs typeface="Arial" pitchFamily="34" charset="0"/>
                        </a:rPr>
                        <a:t>finalised</a:t>
                      </a:r>
                      <a:r>
                        <a:rPr lang="en-US" sz="1800" b="1" kern="1200" dirty="0" smtClean="0">
                          <a:solidFill>
                            <a:schemeClr val="tx1"/>
                          </a:solidFill>
                          <a:latin typeface="+mj-lt"/>
                          <a:ea typeface="+mn-ea"/>
                          <a:cs typeface="Arial" pitchFamily="34" charset="0"/>
                        </a:rPr>
                        <a:t> before 25</a:t>
                      </a:r>
                      <a:r>
                        <a:rPr lang="en-US" sz="1800" b="1" strike="noStrike" kern="1200" dirty="0" smtClean="0">
                          <a:solidFill>
                            <a:schemeClr val="tx1"/>
                          </a:solidFill>
                          <a:latin typeface="+mj-lt"/>
                          <a:ea typeface="+mn-ea"/>
                          <a:cs typeface="Arial" pitchFamily="34" charset="0"/>
                        </a:rPr>
                        <a:t>th</a:t>
                      </a:r>
                      <a:r>
                        <a:rPr lang="en-US" sz="1800" b="1" kern="1200" dirty="0" smtClean="0">
                          <a:solidFill>
                            <a:schemeClr val="tx1"/>
                          </a:solidFill>
                          <a:latin typeface="+mj-lt"/>
                          <a:ea typeface="+mn-ea"/>
                          <a:cs typeface="Arial" pitchFamily="34" charset="0"/>
                        </a:rPr>
                        <a:t> August 2017.</a:t>
                      </a:r>
                      <a:endParaRPr lang="en-US" sz="18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10363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A1.1.05.01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Survey work for establishing Bench Mark in 36 River Gauge stations and Civil works in 6 sites. </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40.73</a:t>
                      </a:r>
                      <a:endParaRPr lang="en-US" sz="18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Online PP approved. Detailed estimate under preparation.</a:t>
                      </a:r>
                      <a:endParaRPr lang="en-US" sz="18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391559">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A1.3 (01-06) &amp;A1.7</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Procurement of Hydro-meteorological Equipment Such as Current meter</a:t>
                      </a:r>
                      <a:r>
                        <a:rPr lang="en-US" sz="1800" b="1" kern="1200" baseline="0" dirty="0" smtClean="0">
                          <a:solidFill>
                            <a:schemeClr val="tx1"/>
                          </a:solidFill>
                          <a:latin typeface="+mj-lt"/>
                          <a:ea typeface="+mn-ea"/>
                          <a:cs typeface="Arial" pitchFamily="34" charset="0"/>
                        </a:rPr>
                        <a:t> Cup type – 25 </a:t>
                      </a:r>
                      <a:r>
                        <a:rPr lang="en-US" sz="1800" b="1" kern="1200" baseline="0" dirty="0" err="1" smtClean="0">
                          <a:solidFill>
                            <a:schemeClr val="tx1"/>
                          </a:solidFill>
                          <a:latin typeface="+mj-lt"/>
                          <a:ea typeface="+mn-ea"/>
                          <a:cs typeface="Arial" pitchFamily="34" charset="0"/>
                        </a:rPr>
                        <a:t>Nos</a:t>
                      </a:r>
                      <a:r>
                        <a:rPr lang="en-US" sz="1800" b="1" kern="1200" dirty="0" smtClean="0">
                          <a:solidFill>
                            <a:schemeClr val="tx1"/>
                          </a:solidFill>
                          <a:latin typeface="+mj-lt"/>
                          <a:ea typeface="+mn-ea"/>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tx1"/>
                          </a:solidFill>
                          <a:latin typeface="+mj-lt"/>
                          <a:ea typeface="+mn-ea"/>
                          <a:cs typeface="Arial" pitchFamily="34" charset="0"/>
                        </a:rPr>
                        <a:t>Current meter</a:t>
                      </a:r>
                      <a:r>
                        <a:rPr lang="en-US" sz="1800" b="1" kern="1200" baseline="0" dirty="0" smtClean="0">
                          <a:solidFill>
                            <a:schemeClr val="tx1"/>
                          </a:solidFill>
                          <a:latin typeface="+mj-lt"/>
                          <a:ea typeface="+mn-ea"/>
                          <a:cs typeface="Arial" pitchFamily="34" charset="0"/>
                        </a:rPr>
                        <a:t> Digital type – 8 </a:t>
                      </a:r>
                      <a:r>
                        <a:rPr lang="en-US" sz="1800" b="1" kern="1200" baseline="0" dirty="0" err="1" smtClean="0">
                          <a:solidFill>
                            <a:schemeClr val="tx1"/>
                          </a:solidFill>
                          <a:latin typeface="+mj-lt"/>
                          <a:ea typeface="+mn-ea"/>
                          <a:cs typeface="Arial" pitchFamily="34" charset="0"/>
                        </a:rPr>
                        <a:t>Nos</a:t>
                      </a:r>
                      <a:r>
                        <a:rPr lang="en-US" sz="1800" b="1" kern="1200" baseline="0" dirty="0" smtClean="0">
                          <a:solidFill>
                            <a:schemeClr val="tx1"/>
                          </a:solidFill>
                          <a:latin typeface="+mj-lt"/>
                          <a:ea typeface="+mn-ea"/>
                          <a:cs typeface="Arial" pitchFamily="34" charset="0"/>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tx1"/>
                          </a:solidFill>
                          <a:latin typeface="+mj-lt"/>
                          <a:ea typeface="+mn-ea"/>
                          <a:cs typeface="Arial" pitchFamily="34" charset="0"/>
                        </a:rPr>
                        <a:t>Bridge outfit – 8 </a:t>
                      </a:r>
                      <a:r>
                        <a:rPr lang="en-US" sz="1800" b="1" kern="1200" baseline="0" dirty="0" err="1" smtClean="0">
                          <a:solidFill>
                            <a:schemeClr val="tx1"/>
                          </a:solidFill>
                          <a:latin typeface="+mj-lt"/>
                          <a:ea typeface="+mn-ea"/>
                          <a:cs typeface="Arial" pitchFamily="34" charset="0"/>
                        </a:rPr>
                        <a:t>Nos</a:t>
                      </a:r>
                      <a:endParaRPr lang="en-US" sz="1800" b="1" kern="1200" baseline="0" dirty="0" smtClean="0">
                        <a:solidFill>
                          <a:schemeClr val="tx1"/>
                        </a:solidFill>
                        <a:latin typeface="+mj-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dirty="0" err="1" smtClean="0">
                          <a:solidFill>
                            <a:schemeClr val="tx1"/>
                          </a:solidFill>
                          <a:latin typeface="+mj-lt"/>
                          <a:ea typeface="+mn-ea"/>
                          <a:cs typeface="Arial" pitchFamily="34" charset="0"/>
                        </a:rPr>
                        <a:t>Echosounder</a:t>
                      </a:r>
                      <a:r>
                        <a:rPr lang="en-US" sz="1800" b="1" kern="1200" dirty="0" smtClean="0">
                          <a:solidFill>
                            <a:schemeClr val="tx1"/>
                          </a:solidFill>
                          <a:latin typeface="+mj-lt"/>
                          <a:ea typeface="+mn-ea"/>
                          <a:cs typeface="Arial" pitchFamily="34" charset="0"/>
                        </a:rPr>
                        <a:t> – 1 </a:t>
                      </a:r>
                      <a:r>
                        <a:rPr lang="en-US" sz="1800" b="1" kern="1200" baseline="0" dirty="0" smtClean="0">
                          <a:solidFill>
                            <a:schemeClr val="tx1"/>
                          </a:solidFill>
                          <a:latin typeface="+mj-lt"/>
                          <a:ea typeface="+mn-ea"/>
                          <a:cs typeface="Arial" pitchFamily="34" charset="0"/>
                        </a:rPr>
                        <a:t> and </a:t>
                      </a:r>
                      <a:r>
                        <a:rPr lang="en-US" sz="1800" b="1" kern="1200" dirty="0" smtClean="0">
                          <a:solidFill>
                            <a:schemeClr val="tx1"/>
                          </a:solidFill>
                          <a:latin typeface="+mj-lt"/>
                          <a:ea typeface="+mn-ea"/>
                          <a:cs typeface="Arial" pitchFamily="34" charset="0"/>
                        </a:rPr>
                        <a:t>Staff</a:t>
                      </a:r>
                      <a:r>
                        <a:rPr lang="en-US" sz="1800" b="1" kern="1200" baseline="0" dirty="0" smtClean="0">
                          <a:solidFill>
                            <a:schemeClr val="tx1"/>
                          </a:solidFill>
                          <a:latin typeface="+mj-lt"/>
                          <a:ea typeface="+mn-ea"/>
                          <a:cs typeface="Arial" pitchFamily="34" charset="0"/>
                        </a:rPr>
                        <a:t> Gauges (LS)</a:t>
                      </a:r>
                      <a:endParaRPr lang="en-US" sz="18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1800" b="1" kern="1200" dirty="0" smtClean="0">
                          <a:solidFill>
                            <a:schemeClr val="tx1"/>
                          </a:solidFill>
                          <a:latin typeface="+mj-lt"/>
                          <a:ea typeface="+mn-ea"/>
                          <a:cs typeface="Arial" pitchFamily="34" charset="0"/>
                        </a:rPr>
                        <a:t>56.84</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1800" b="1" kern="1200" dirty="0" smtClean="0">
                          <a:solidFill>
                            <a:schemeClr val="tx1"/>
                          </a:solidFill>
                          <a:latin typeface="+mj-lt"/>
                          <a:ea typeface="+mn-ea"/>
                          <a:cs typeface="Arial" pitchFamily="34" charset="0"/>
                        </a:rPr>
                        <a:t>Technical specification to be finalized.</a:t>
                      </a:r>
                      <a:endParaRPr lang="en-US" sz="18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6" name="Title 5"/>
          <p:cNvSpPr>
            <a:spLocks noGrp="1"/>
          </p:cNvSpPr>
          <p:nvPr>
            <p:ph type="title"/>
          </p:nvPr>
        </p:nvSpPr>
        <p:spPr>
          <a:xfrm>
            <a:off x="0" y="304800"/>
            <a:ext cx="9144000" cy="381000"/>
          </a:xfrm>
        </p:spPr>
        <p:txBody>
          <a:bodyPr>
            <a:noAutofit/>
          </a:bodyPr>
          <a:lstStyle/>
          <a:p>
            <a:r>
              <a:rPr lang="en-US" sz="2400" b="1" dirty="0" smtClean="0">
                <a:solidFill>
                  <a:srgbClr val="0070C0"/>
                </a:solidFill>
                <a:latin typeface="Arial" pitchFamily="34" charset="0"/>
                <a:cs typeface="Arial" pitchFamily="34" charset="0"/>
              </a:rPr>
              <a:t>Major Procurement Item in AWP 2017-18 and their status</a:t>
            </a:r>
            <a:endParaRPr lang="en-US" sz="2400" b="1" dirty="0">
              <a:solidFill>
                <a:srgbClr val="0070C0"/>
              </a:solidFill>
              <a:latin typeface="Arial" pitchFamily="34" charset="0"/>
              <a:cs typeface="Arial" pitchFamily="34" charset="0"/>
            </a:endParaRPr>
          </a:p>
        </p:txBody>
      </p:sp>
      <p:sp>
        <p:nvSpPr>
          <p:cNvPr id="5" name="TextBox 4"/>
          <p:cNvSpPr txBox="1"/>
          <p:nvPr/>
        </p:nvSpPr>
        <p:spPr>
          <a:xfrm>
            <a:off x="8077200" y="0"/>
            <a:ext cx="1524000" cy="369332"/>
          </a:xfrm>
          <a:prstGeom prst="rect">
            <a:avLst/>
          </a:prstGeom>
          <a:noFill/>
        </p:spPr>
        <p:txBody>
          <a:bodyPr wrap="square" rtlCol="0">
            <a:spAutoFit/>
          </a:bodyPr>
          <a:lstStyle/>
          <a:p>
            <a:r>
              <a:rPr lang="en-US" b="1" dirty="0" smtClean="0">
                <a:solidFill>
                  <a:schemeClr val="accent3">
                    <a:lumMod val="50000"/>
                  </a:schemeClr>
                </a:solidFill>
              </a:rPr>
              <a:t>Slide 5</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81000" y="381000"/>
          <a:ext cx="8534400" cy="6156960"/>
        </p:xfrm>
        <a:graphic>
          <a:graphicData uri="http://schemas.openxmlformats.org/drawingml/2006/table">
            <a:tbl>
              <a:tblPr firstRow="1" bandRow="1">
                <a:tableStyleId>{5940675A-B579-460E-94D1-54222C63F5DA}</a:tableStyleId>
              </a:tblPr>
              <a:tblGrid>
                <a:gridCol w="1661564"/>
                <a:gridCol w="4002861"/>
                <a:gridCol w="830782"/>
                <a:gridCol w="2039193"/>
              </a:tblGrid>
              <a:tr h="824942">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A1.3.04.01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Discharge Measurement Equipment - installation of Cableways at</a:t>
                      </a:r>
                      <a:r>
                        <a:rPr lang="en-US" sz="2000" b="1" kern="1200" baseline="0" dirty="0" smtClean="0">
                          <a:solidFill>
                            <a:schemeClr val="tx1"/>
                          </a:solidFill>
                          <a:latin typeface="+mj-lt"/>
                          <a:ea typeface="+mn-ea"/>
                          <a:cs typeface="Arial" pitchFamily="34" charset="0"/>
                        </a:rPr>
                        <a:t> 7 River Gauge Stations</a:t>
                      </a:r>
                      <a:endParaRPr lang="en-US" sz="20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39.00</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Technical specification to be finalized.</a:t>
                      </a:r>
                    </a:p>
                    <a:p>
                      <a:pPr marL="0" algn="ctr" defTabSz="914400" rtl="0" eaLnBrk="1" latinLnBrk="0" hangingPunct="1"/>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1567391">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A1.6 (01-03)</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Water Quality Lab Equipment</a:t>
                      </a:r>
                      <a:r>
                        <a:rPr lang="en-US" sz="2000" b="1" kern="1200" baseline="0" dirty="0" smtClean="0">
                          <a:solidFill>
                            <a:schemeClr val="tx1"/>
                          </a:solidFill>
                          <a:latin typeface="+mj-lt"/>
                          <a:ea typeface="+mn-ea"/>
                          <a:cs typeface="Arial" pitchFamily="34" charset="0"/>
                        </a:rPr>
                        <a:t> : </a:t>
                      </a:r>
                      <a:endParaRPr lang="en-US" sz="2000" b="1" kern="1200" dirty="0" smtClean="0">
                        <a:solidFill>
                          <a:schemeClr val="tx1"/>
                        </a:solidFill>
                        <a:latin typeface="+mj-lt"/>
                        <a:ea typeface="+mn-ea"/>
                        <a:cs typeface="Arial"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Salinity measuring equipment – 12 </a:t>
                      </a:r>
                      <a:r>
                        <a:rPr lang="en-US" sz="2000" b="1" kern="1200" dirty="0" err="1" smtClean="0">
                          <a:solidFill>
                            <a:schemeClr val="tx1"/>
                          </a:solidFill>
                          <a:latin typeface="+mj-lt"/>
                          <a:ea typeface="+mn-ea"/>
                          <a:cs typeface="Arial" pitchFamily="34" charset="0"/>
                        </a:rPr>
                        <a:t>Nos</a:t>
                      </a:r>
                      <a:r>
                        <a:rPr lang="en-US" sz="2000" b="1" kern="1200" dirty="0" smtClean="0">
                          <a:solidFill>
                            <a:schemeClr val="tx1"/>
                          </a:solidFill>
                          <a:latin typeface="+mj-lt"/>
                          <a:ea typeface="+mn-ea"/>
                          <a:cs typeface="Arial" pitchFamily="34" charset="0"/>
                        </a:rPr>
                        <a:t>,</a:t>
                      </a:r>
                      <a:r>
                        <a:rPr lang="en-US" sz="2000" b="1" kern="1200" baseline="0" dirty="0" smtClean="0">
                          <a:solidFill>
                            <a:schemeClr val="tx1"/>
                          </a:solidFill>
                          <a:latin typeface="+mj-lt"/>
                          <a:ea typeface="+mn-ea"/>
                          <a:cs typeface="Arial" pitchFamily="34" charset="0"/>
                        </a:rPr>
                        <a:t> Analytical Balance-4 </a:t>
                      </a:r>
                      <a:r>
                        <a:rPr lang="en-US" sz="2000" b="1" kern="1200" baseline="0" dirty="0" err="1" smtClean="0">
                          <a:solidFill>
                            <a:schemeClr val="tx1"/>
                          </a:solidFill>
                          <a:latin typeface="+mj-lt"/>
                          <a:ea typeface="+mn-ea"/>
                          <a:cs typeface="Arial" pitchFamily="34" charset="0"/>
                        </a:rPr>
                        <a:t>Nos</a:t>
                      </a:r>
                      <a:r>
                        <a:rPr lang="en-US" sz="2000" b="1" kern="1200" baseline="0" dirty="0" smtClean="0">
                          <a:solidFill>
                            <a:schemeClr val="tx1"/>
                          </a:solidFill>
                          <a:latin typeface="+mj-lt"/>
                          <a:ea typeface="+mn-ea"/>
                          <a:cs typeface="Arial" pitchFamily="34" charset="0"/>
                        </a:rPr>
                        <a:t>, WQ Analyser-4 </a:t>
                      </a:r>
                      <a:r>
                        <a:rPr lang="en-US" sz="2000" b="1" kern="1200" baseline="0" dirty="0" err="1" smtClean="0">
                          <a:solidFill>
                            <a:schemeClr val="tx1"/>
                          </a:solidFill>
                          <a:latin typeface="+mj-lt"/>
                          <a:ea typeface="+mn-ea"/>
                          <a:cs typeface="Arial" pitchFamily="34" charset="0"/>
                        </a:rPr>
                        <a:t>Nos</a:t>
                      </a:r>
                      <a:r>
                        <a:rPr lang="en-US" sz="2000" b="1" kern="1200" baseline="0" dirty="0" smtClean="0">
                          <a:solidFill>
                            <a:schemeClr val="tx1"/>
                          </a:solidFill>
                          <a:latin typeface="+mj-lt"/>
                          <a:ea typeface="+mn-ea"/>
                          <a:cs typeface="Arial" pitchFamily="34" charset="0"/>
                        </a:rPr>
                        <a:t>, p H Analyser-1 No, EC-TDS Analyser-1 No, Distillation Apparatus- 1No, DO measuring equipment- 1No</a:t>
                      </a:r>
                      <a:endParaRPr lang="en-US" sz="20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11.20</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000" b="1" kern="1200" dirty="0" smtClean="0">
                          <a:solidFill>
                            <a:schemeClr val="tx1"/>
                          </a:solidFill>
                          <a:latin typeface="+mj-lt"/>
                          <a:ea typeface="+mn-ea"/>
                          <a:cs typeface="Arial" pitchFamily="34" charset="0"/>
                        </a:rPr>
                        <a:t>“</a:t>
                      </a: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577460">
                <a:tc>
                  <a:txBody>
                    <a:bodyPr/>
                    <a:lstStyle/>
                    <a:p>
                      <a:r>
                        <a:rPr lang="en-US" sz="2000" b="1" kern="1200" dirty="0" smtClean="0">
                          <a:solidFill>
                            <a:schemeClr val="tx1"/>
                          </a:solidFill>
                          <a:latin typeface="+mj-lt"/>
                          <a:ea typeface="+mn-ea"/>
                          <a:cs typeface="Arial" pitchFamily="34" charset="0"/>
                        </a:rPr>
                        <a:t>A1.7  &amp; A1.8</a:t>
                      </a: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r>
                        <a:rPr lang="en-US" sz="2000" b="1" kern="1200" dirty="0" smtClean="0">
                          <a:solidFill>
                            <a:schemeClr val="tx1"/>
                          </a:solidFill>
                          <a:latin typeface="+mj-lt"/>
                          <a:ea typeface="+mn-ea"/>
                          <a:cs typeface="Arial" pitchFamily="34" charset="0"/>
                        </a:rPr>
                        <a:t>Manual Observation and Survey Equipment (LS)</a:t>
                      </a:r>
                    </a:p>
                    <a:p>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37.93</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ctr" defTabSz="914400" rtl="0" eaLnBrk="1" latinLnBrk="0" hangingPunct="1"/>
                      <a:r>
                        <a:rPr lang="en-US" sz="2000" b="1" kern="1200" dirty="0" smtClean="0">
                          <a:solidFill>
                            <a:schemeClr val="tx1"/>
                          </a:solidFill>
                          <a:latin typeface="+mj-lt"/>
                          <a:ea typeface="+mn-ea"/>
                          <a:cs typeface="Arial" pitchFamily="34" charset="0"/>
                        </a:rPr>
                        <a:t>“</a:t>
                      </a: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r h="824942">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A1.8 (01-04)</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Field Survey equipment</a:t>
                      </a:r>
                    </a:p>
                    <a:p>
                      <a:pPr marL="0" algn="l" defTabSz="914400" rtl="0" eaLnBrk="1" latinLnBrk="0" hangingPunct="1"/>
                      <a:r>
                        <a:rPr lang="en-US" sz="2000" b="1" kern="1200" baseline="0" dirty="0" smtClean="0">
                          <a:solidFill>
                            <a:schemeClr val="tx1"/>
                          </a:solidFill>
                          <a:latin typeface="+mj-lt"/>
                          <a:ea typeface="+mn-ea"/>
                          <a:cs typeface="Arial" pitchFamily="34" charset="0"/>
                        </a:rPr>
                        <a:t>Total Station – 2 </a:t>
                      </a:r>
                      <a:r>
                        <a:rPr lang="en-US" sz="2000" b="1" kern="1200" baseline="0" dirty="0" err="1" smtClean="0">
                          <a:solidFill>
                            <a:schemeClr val="tx1"/>
                          </a:solidFill>
                          <a:latin typeface="+mj-lt"/>
                          <a:ea typeface="+mn-ea"/>
                          <a:cs typeface="Arial" pitchFamily="34" charset="0"/>
                        </a:rPr>
                        <a:t>Nos</a:t>
                      </a:r>
                      <a:r>
                        <a:rPr lang="en-US" sz="2000" b="1" kern="1200" baseline="0" dirty="0" smtClean="0">
                          <a:solidFill>
                            <a:schemeClr val="tx1"/>
                          </a:solidFill>
                          <a:latin typeface="+mj-lt"/>
                          <a:ea typeface="+mn-ea"/>
                          <a:cs typeface="Arial" pitchFamily="34" charset="0"/>
                        </a:rPr>
                        <a:t> </a:t>
                      </a:r>
                    </a:p>
                    <a:p>
                      <a:pPr marL="0" algn="l" defTabSz="914400" rtl="0" eaLnBrk="1" latinLnBrk="0" hangingPunct="1"/>
                      <a:r>
                        <a:rPr lang="en-US" sz="2000" b="1" kern="1200" baseline="0" dirty="0" smtClean="0">
                          <a:solidFill>
                            <a:schemeClr val="tx1"/>
                          </a:solidFill>
                          <a:latin typeface="+mj-lt"/>
                          <a:ea typeface="+mn-ea"/>
                          <a:cs typeface="Arial" pitchFamily="34" charset="0"/>
                        </a:rPr>
                        <a:t>Automatic Level – 1</a:t>
                      </a:r>
                      <a:endParaRPr lang="en-US" sz="2000" b="1" kern="1200" dirty="0" smtClean="0">
                        <a:solidFill>
                          <a:schemeClr val="tx1"/>
                        </a:solidFill>
                        <a:latin typeface="+mj-lt"/>
                        <a:ea typeface="+mn-ea"/>
                        <a:cs typeface="Arial" pitchFamily="34" charset="0"/>
                      </a:endParaRPr>
                    </a:p>
                    <a:p>
                      <a:pPr marL="0" algn="l" defTabSz="914400" rtl="0" eaLnBrk="1" latinLnBrk="0" hangingPunct="1"/>
                      <a:r>
                        <a:rPr lang="en-US" sz="2000" b="1" kern="1200" dirty="0" smtClean="0">
                          <a:solidFill>
                            <a:schemeClr val="tx1"/>
                          </a:solidFill>
                          <a:latin typeface="+mj-lt"/>
                          <a:ea typeface="+mn-ea"/>
                          <a:cs typeface="Arial" pitchFamily="34" charset="0"/>
                        </a:rPr>
                        <a:t>GPS Hand held – 1</a:t>
                      </a:r>
                    </a:p>
                    <a:p>
                      <a:pPr marL="0" algn="l" defTabSz="914400" rtl="0" eaLnBrk="1" latinLnBrk="0" hangingPunct="1"/>
                      <a:r>
                        <a:rPr lang="en-US" sz="2000" b="1" kern="1200" dirty="0" smtClean="0">
                          <a:solidFill>
                            <a:schemeClr val="tx1"/>
                          </a:solidFill>
                          <a:latin typeface="+mj-lt"/>
                          <a:ea typeface="+mn-ea"/>
                          <a:cs typeface="Arial" pitchFamily="34" charset="0"/>
                        </a:rPr>
                        <a:t>Differential GPS – 2 </a:t>
                      </a:r>
                      <a:r>
                        <a:rPr lang="en-US" sz="2000" b="1" kern="1200" dirty="0" err="1" smtClean="0">
                          <a:solidFill>
                            <a:schemeClr val="tx1"/>
                          </a:solidFill>
                          <a:latin typeface="+mj-lt"/>
                          <a:ea typeface="+mn-ea"/>
                          <a:cs typeface="Arial" pitchFamily="34" charset="0"/>
                        </a:rPr>
                        <a:t>Nos</a:t>
                      </a:r>
                      <a:endParaRPr lang="en-US" sz="2000" b="1" kern="1200" dirty="0" smtClean="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algn="l" defTabSz="914400" rtl="0" eaLnBrk="1" latinLnBrk="0" hangingPunct="1"/>
                      <a:r>
                        <a:rPr lang="en-US" sz="2000" b="1" kern="1200" dirty="0" smtClean="0">
                          <a:solidFill>
                            <a:schemeClr val="tx1"/>
                          </a:solidFill>
                          <a:latin typeface="+mj-lt"/>
                          <a:ea typeface="+mn-ea"/>
                          <a:cs typeface="Arial" pitchFamily="34" charset="0"/>
                        </a:rPr>
                        <a:t>28.81</a:t>
                      </a: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kern="1200" dirty="0" smtClean="0">
                          <a:solidFill>
                            <a:schemeClr val="tx1"/>
                          </a:solidFill>
                          <a:latin typeface="+mj-lt"/>
                          <a:ea typeface="+mn-ea"/>
                          <a:cs typeface="Arial" pitchFamily="34" charset="0"/>
                        </a:rPr>
                        <a:t>“</a:t>
                      </a:r>
                      <a:endParaRPr lang="en-US" sz="2000" b="1" kern="1200" dirty="0">
                        <a:solidFill>
                          <a:schemeClr val="tx1"/>
                        </a:solidFill>
                        <a:latin typeface="+mj-lt"/>
                        <a:ea typeface="+mn-ea"/>
                        <a:cs typeface="Arial" pitchFamily="34" charset="0"/>
                      </a:endParaRPr>
                    </a:p>
                  </a:txBody>
                  <a:tcP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tcPr>
                </a:tc>
              </a:tr>
            </a:tbl>
          </a:graphicData>
        </a:graphic>
      </p:graphicFrame>
      <p:sp>
        <p:nvSpPr>
          <p:cNvPr id="4" name="TextBox 3"/>
          <p:cNvSpPr txBox="1"/>
          <p:nvPr/>
        </p:nvSpPr>
        <p:spPr>
          <a:xfrm>
            <a:off x="7315200" y="0"/>
            <a:ext cx="1828800" cy="369332"/>
          </a:xfrm>
          <a:prstGeom prst="rect">
            <a:avLst/>
          </a:prstGeom>
          <a:noFill/>
        </p:spPr>
        <p:txBody>
          <a:bodyPr wrap="square" rtlCol="0">
            <a:spAutoFit/>
          </a:bodyPr>
          <a:lstStyle/>
          <a:p>
            <a:r>
              <a:rPr lang="en-US" b="1" dirty="0" smtClean="0">
                <a:solidFill>
                  <a:schemeClr val="accent3">
                    <a:lumMod val="50000"/>
                  </a:schemeClr>
                </a:solidFill>
              </a:rPr>
              <a:t>Slide 5 </a:t>
            </a:r>
            <a:r>
              <a:rPr lang="en-US" b="1" dirty="0" err="1" smtClean="0">
                <a:solidFill>
                  <a:schemeClr val="accent3">
                    <a:lumMod val="50000"/>
                  </a:schemeClr>
                </a:solidFill>
              </a:rPr>
              <a:t>contd</a:t>
            </a:r>
            <a:r>
              <a:rPr lang="en-US" b="1" dirty="0" smtClean="0">
                <a:solidFill>
                  <a:schemeClr val="accent3">
                    <a:lumMod val="50000"/>
                  </a:schemeClr>
                </a:solidFill>
              </a:rPr>
              <a:t>…</a:t>
            </a:r>
            <a:endParaRPr lang="en-US" b="1" dirty="0">
              <a:solidFill>
                <a:schemeClr val="accent3">
                  <a:lumMod val="50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1113</TotalTime>
  <Words>1741</Words>
  <Application>Microsoft Office PowerPoint</Application>
  <PresentationFormat>On-screen Show (4:3)</PresentationFormat>
  <Paragraphs>383</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National Hydrology Project  World Bank Mission  at Bengaluru  (17th and 18th of August 2017) </vt:lpstr>
      <vt:lpstr>Details of SPMU</vt:lpstr>
      <vt:lpstr>Details of SPMU</vt:lpstr>
      <vt:lpstr>SPMU Members</vt:lpstr>
      <vt:lpstr>Funds Received &amp; Expenditure</vt:lpstr>
      <vt:lpstr>Major Procurement Item in PIP</vt:lpstr>
      <vt:lpstr>Major Procurement Item in AWP 2016-17 and their status</vt:lpstr>
      <vt:lpstr>Major Procurement Item in AWP 2017-18 and their status</vt:lpstr>
      <vt:lpstr>Slide 9</vt:lpstr>
      <vt:lpstr>Slide 10</vt:lpstr>
      <vt:lpstr>Physical Progress</vt:lpstr>
      <vt:lpstr>Status of Bid Document</vt:lpstr>
      <vt:lpstr>Status of various studies/PDS</vt:lpstr>
      <vt:lpstr>Status of Data entry in E-SWIS</vt:lpstr>
      <vt:lpstr>Status of Hydro-met stations, Reconciliation with state, CGWB, CWC, IMD etc.</vt:lpstr>
      <vt:lpstr> Status of State WRIS  </vt:lpstr>
      <vt:lpstr>Status of State WRIS </vt:lpstr>
      <vt:lpstr>Status of State WRIS</vt:lpstr>
      <vt:lpstr>Status of Public Finance Management System </vt:lpstr>
      <vt:lpstr>Any other issues</vt:lpstr>
      <vt:lpstr>Way forward</vt:lpstr>
      <vt:lpstr>Slide 22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USER</cp:lastModifiedBy>
  <cp:revision>148</cp:revision>
  <dcterms:created xsi:type="dcterms:W3CDTF">2006-08-16T00:00:00Z</dcterms:created>
  <dcterms:modified xsi:type="dcterms:W3CDTF">2017-08-10T11:53:41Z</dcterms:modified>
</cp:coreProperties>
</file>